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60" r:id="rId2"/>
    <p:sldId id="259" r:id="rId3"/>
    <p:sldId id="293" r:id="rId4"/>
    <p:sldId id="268" r:id="rId5"/>
    <p:sldId id="273" r:id="rId6"/>
    <p:sldId id="280" r:id="rId7"/>
    <p:sldId id="281" r:id="rId8"/>
    <p:sldId id="276" r:id="rId9"/>
    <p:sldId id="282" r:id="rId10"/>
    <p:sldId id="287" r:id="rId11"/>
    <p:sldId id="288" r:id="rId12"/>
    <p:sldId id="289" r:id="rId13"/>
    <p:sldId id="290" r:id="rId14"/>
    <p:sldId id="291" r:id="rId15"/>
    <p:sldId id="292" r:id="rId16"/>
    <p:sldId id="277" r:id="rId17"/>
    <p:sldId id="274" r:id="rId18"/>
    <p:sldId id="283" r:id="rId19"/>
    <p:sldId id="286" r:id="rId20"/>
    <p:sldId id="285" r:id="rId21"/>
    <p:sldId id="284" r:id="rId22"/>
    <p:sldId id="270" r:id="rId23"/>
  </p:sldIdLst>
  <p:sldSz cx="12192000" cy="6858000"/>
  <p:notesSz cx="6858000" cy="9144000"/>
  <p:embeddedFontLst>
    <p:embeddedFont>
      <p:font typeface="한수원 한돋움" panose="020B0600000101010101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275" userDrawn="1">
          <p15:clr>
            <a:srgbClr val="A4A3A4"/>
          </p15:clr>
        </p15:guide>
        <p15:guide id="7" pos="7537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  <p15:guide id="9" pos="35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7E1"/>
    <a:srgbClr val="15B9F3"/>
    <a:srgbClr val="ABE6FB"/>
    <a:srgbClr val="FF6F00"/>
    <a:srgbClr val="3CD7F6"/>
    <a:srgbClr val="D5D5D5"/>
    <a:srgbClr val="FAFAFA"/>
    <a:srgbClr val="FDFDFD"/>
    <a:srgbClr val="ECEDEE"/>
    <a:srgbClr val="D7D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77765" autoAdjust="0"/>
  </p:normalViewPr>
  <p:slideViewPr>
    <p:cSldViewPr snapToGrid="0" showGuides="1">
      <p:cViewPr varScale="1">
        <p:scale>
          <a:sx n="81" d="100"/>
          <a:sy n="81" d="100"/>
        </p:scale>
        <p:origin x="114" y="216"/>
      </p:cViewPr>
      <p:guideLst>
        <p:guide orient="horz" pos="1275"/>
        <p:guide pos="7537"/>
        <p:guide orient="horz" pos="663"/>
        <p:guide pos="35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E070-50B1-43FD-BAAB-9A3379DDDD38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C76F7-949C-4639-B2C3-5E6FE8A19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이번 데이터베이스 기말발표를 맡은 이유진입니다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기업 테이블은 사업자 번호를 기본키로 지정했습니다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75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채용 게시물 테이블은 게시물 번호가 </a:t>
            </a:r>
            <a:r>
              <a:rPr lang="ko-KR" altLang="en-US" dirty="0" err="1"/>
              <a:t>기본키고</a:t>
            </a:r>
            <a:r>
              <a:rPr lang="ko-KR" altLang="en-US" dirty="0"/>
              <a:t> </a:t>
            </a:r>
            <a:r>
              <a:rPr lang="ko-KR" altLang="en-US" dirty="0" err="1"/>
              <a:t>작성될때마다</a:t>
            </a:r>
            <a:r>
              <a:rPr lang="ko-KR" altLang="en-US" dirty="0"/>
              <a:t> 번호가 증가할 수 있게 제약조건을 지정했습니다</a:t>
            </a:r>
            <a:r>
              <a:rPr lang="en-US" altLang="ko-KR" dirty="0"/>
              <a:t>. </a:t>
            </a:r>
            <a:r>
              <a:rPr lang="ko-KR" altLang="en-US" dirty="0"/>
              <a:t>게시물 작성자와 작성기업 아이디는 각각 외래키로 지정했고 작성일은 기본적으로 현재시각이 삽입되게 설계했습니다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38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 조건 테이블은 게시물 번호가 기본키와 외래키로 사용됩니다</a:t>
            </a:r>
            <a:r>
              <a:rPr lang="en-US" altLang="ko-KR" dirty="0"/>
              <a:t>. </a:t>
            </a:r>
            <a:r>
              <a:rPr lang="ko-KR" altLang="en-US" dirty="0"/>
              <a:t>채용 게시물 번호를 외래키로 참조하기 </a:t>
            </a:r>
            <a:r>
              <a:rPr lang="ko-KR" altLang="en-US" dirty="0" err="1"/>
              <a:t>떄문에</a:t>
            </a:r>
            <a:r>
              <a:rPr lang="ko-KR" altLang="en-US" dirty="0"/>
              <a:t> 채용 게시물이 삭제되면 같이 삭제될 수 있게 </a:t>
            </a:r>
            <a:r>
              <a:rPr lang="en-US" altLang="ko-KR" dirty="0"/>
              <a:t>CASCADE </a:t>
            </a:r>
            <a:r>
              <a:rPr lang="ko-KR" altLang="en-US" dirty="0"/>
              <a:t>옵션도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20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근무 조건 테이블도 게시물 번호가 기본키와</a:t>
            </a:r>
            <a:r>
              <a:rPr lang="en-US" altLang="ko-KR" dirty="0"/>
              <a:t> </a:t>
            </a:r>
            <a:r>
              <a:rPr lang="ko-KR" altLang="en-US" dirty="0"/>
              <a:t>외래키로 같이 사용됩니다</a:t>
            </a:r>
            <a:r>
              <a:rPr lang="en-US" altLang="ko-KR" dirty="0"/>
              <a:t>. </a:t>
            </a:r>
            <a:r>
              <a:rPr lang="ko-KR" altLang="en-US" dirty="0"/>
              <a:t>모집 조건 테이블과 동일하게 채용 게시물 테이블을 참조하고 있어 똑같은 옵션을 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592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채용 게시물 지원 테이블은 지원번호를 기본키로 가지고 지원번호가 자동으로 증가합니다</a:t>
            </a:r>
            <a:r>
              <a:rPr lang="en-US" altLang="ko-KR" dirty="0"/>
              <a:t>. </a:t>
            </a:r>
            <a:r>
              <a:rPr lang="ko-KR" altLang="en-US" dirty="0"/>
              <a:t>지원한 게시물 번호와 지원한 유저 아이디는 각각 채용 게시물과 유저 테이블을 참조하여 외래키로 사용됩니다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632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관심 알바 테이블도 앞선 테이블과 동일하게 아이디를 기본키로 가지고 자동으로 증가하게 만들었습니다</a:t>
            </a:r>
            <a:r>
              <a:rPr lang="en-US" altLang="ko-KR" dirty="0"/>
              <a:t>. </a:t>
            </a:r>
            <a:r>
              <a:rPr lang="ko-KR" altLang="en-US" dirty="0"/>
              <a:t>특히 이 테이블은 만들 때 고민을 조금 더 </a:t>
            </a:r>
            <a:r>
              <a:rPr lang="ko-KR" altLang="en-US" dirty="0" err="1"/>
              <a:t>했었는데</a:t>
            </a:r>
            <a:endParaRPr lang="en-US" altLang="ko-KR" dirty="0"/>
          </a:p>
          <a:p>
            <a:r>
              <a:rPr lang="ko-KR" altLang="en-US" dirty="0"/>
              <a:t>관심 알바 아이디 </a:t>
            </a:r>
            <a:r>
              <a:rPr lang="ko-KR" altLang="en-US" dirty="0" err="1"/>
              <a:t>하나만을기본키로</a:t>
            </a:r>
            <a:r>
              <a:rPr lang="ko-KR" altLang="en-US" dirty="0"/>
              <a:t> 지정하지 않고 </a:t>
            </a:r>
            <a:r>
              <a:rPr lang="en-US" altLang="ko-KR" dirty="0"/>
              <a:t>(Click) </a:t>
            </a:r>
            <a:r>
              <a:rPr lang="ko-KR" altLang="en-US" b="0" dirty="0"/>
              <a:t>아래 테이블 처럼 등록한 유저 아이디와 관심 대상 게시물 아이디 두개를 묶어서 기본키로 지정할 수 있는 옵션도 있었기 때문입니다</a:t>
            </a:r>
            <a:r>
              <a:rPr lang="en-US" altLang="ko-KR" b="0" dirty="0"/>
              <a:t>. </a:t>
            </a:r>
            <a:r>
              <a:rPr lang="ko-KR" altLang="en-US" dirty="0"/>
              <a:t>구현 기능에서 사용할 쿼리문을 생각해보니 아래 테이블처럼 구성하면 값을 변경 할 때마다 등록한 유저 아이디와 관심 대상 게시물 아이디 두 번을 조회해서 변경해야 합니다</a:t>
            </a:r>
            <a:r>
              <a:rPr lang="en-US" altLang="ko-KR" dirty="0"/>
              <a:t>. </a:t>
            </a:r>
            <a:r>
              <a:rPr lang="ko-KR" altLang="en-US" dirty="0"/>
              <a:t>하지만 지정된 아이디가 있으면 한번의 조회만으로 변경을 할 수 있어서 </a:t>
            </a:r>
            <a:r>
              <a:rPr lang="en-US" altLang="ko-KR" dirty="0"/>
              <a:t>1</a:t>
            </a:r>
            <a:r>
              <a:rPr lang="ko-KR" altLang="en-US" dirty="0"/>
              <a:t>번 테이블을 적용했습니다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20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테이블 명세서를 기반으로 유저 테이블</a:t>
            </a:r>
            <a:r>
              <a:rPr lang="en-US" altLang="ko-KR" dirty="0"/>
              <a:t>, </a:t>
            </a:r>
            <a:r>
              <a:rPr lang="ko-KR" altLang="en-US" dirty="0"/>
              <a:t>기업 테이블</a:t>
            </a:r>
            <a:r>
              <a:rPr lang="en-US" altLang="ko-KR" dirty="0"/>
              <a:t>, </a:t>
            </a:r>
            <a:r>
              <a:rPr lang="ko-KR" altLang="en-US" dirty="0"/>
              <a:t>채용 게시물 테이블</a:t>
            </a:r>
            <a:r>
              <a:rPr lang="en-US" altLang="ko-KR" dirty="0"/>
              <a:t>, </a:t>
            </a:r>
            <a:r>
              <a:rPr lang="ko-KR" altLang="en-US" dirty="0"/>
              <a:t>모집 조건 테이블</a:t>
            </a:r>
            <a:r>
              <a:rPr lang="en-US" altLang="ko-KR" dirty="0"/>
              <a:t>, </a:t>
            </a:r>
            <a:r>
              <a:rPr lang="ko-KR" altLang="en-US" dirty="0"/>
              <a:t>근무 조건 테이블</a:t>
            </a:r>
            <a:r>
              <a:rPr lang="en-US" altLang="ko-KR" dirty="0"/>
              <a:t>, </a:t>
            </a:r>
            <a:r>
              <a:rPr lang="ko-KR" altLang="en-US" dirty="0"/>
              <a:t>채용 게시물 지원 테이블</a:t>
            </a:r>
            <a:r>
              <a:rPr lang="en-US" altLang="ko-KR" dirty="0"/>
              <a:t>, </a:t>
            </a:r>
            <a:r>
              <a:rPr lang="ko-KR" altLang="en-US" dirty="0"/>
              <a:t>관심 알바 테이블을 생성했습니다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942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구축한 </a:t>
            </a:r>
            <a:r>
              <a:rPr lang="en-US" altLang="ko-KR" dirty="0"/>
              <a:t>DB</a:t>
            </a:r>
            <a:r>
              <a:rPr lang="ko-KR" altLang="en-US" dirty="0"/>
              <a:t>로 유저는 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(Click) </a:t>
            </a:r>
            <a:r>
              <a:rPr lang="ko-KR" altLang="en-US" dirty="0"/>
              <a:t>비밀번호 수정</a:t>
            </a:r>
            <a:r>
              <a:rPr lang="en-US" altLang="ko-KR" dirty="0"/>
              <a:t>, </a:t>
            </a:r>
            <a:r>
              <a:rPr lang="ko-KR" altLang="en-US" dirty="0"/>
              <a:t>개인정보 수정</a:t>
            </a:r>
            <a:r>
              <a:rPr lang="en-US" altLang="ko-KR" dirty="0"/>
              <a:t>, </a:t>
            </a:r>
            <a:r>
              <a:rPr lang="ko-KR" altLang="en-US" dirty="0"/>
              <a:t>기업정보 수정</a:t>
            </a:r>
            <a:r>
              <a:rPr lang="en-US" altLang="ko-KR" dirty="0"/>
              <a:t>, </a:t>
            </a:r>
            <a:r>
              <a:rPr lang="ko-KR" altLang="en-US" dirty="0"/>
              <a:t>회원탈퇴를 할 수 있고</a:t>
            </a:r>
            <a:r>
              <a:rPr lang="en-US" altLang="ko-KR" dirty="0"/>
              <a:t>(Click) </a:t>
            </a:r>
            <a:r>
              <a:rPr lang="ko-KR" altLang="en-US" dirty="0" err="1"/>
              <a:t>디비에</a:t>
            </a:r>
            <a:r>
              <a:rPr lang="ko-KR" altLang="en-US" dirty="0"/>
              <a:t> 유저와 기업 정보가 잘 삽입되는 것을 볼 수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948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기업회원은 채용 게시글을 작성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삭제를 할 수 있으며 작성된 게시글은 지원자가 있을 때</a:t>
            </a:r>
            <a:r>
              <a:rPr lang="en-US" altLang="ko-KR" dirty="0"/>
              <a:t>(Click) </a:t>
            </a:r>
            <a:r>
              <a:rPr lang="ko-KR" altLang="en-US" dirty="0"/>
              <a:t>지원자 정보와 함께 지원내용을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채용 게시글 정보 또한 각각의 테이블에 나눠서 </a:t>
            </a:r>
            <a:r>
              <a:rPr lang="en-US" altLang="ko-KR" dirty="0"/>
              <a:t>DB</a:t>
            </a:r>
            <a:r>
              <a:rPr lang="ko-KR" altLang="en-US" dirty="0"/>
              <a:t>에 잘 들어갔습니다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39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메인페이지에서는</a:t>
            </a:r>
            <a:r>
              <a:rPr lang="ko-KR" altLang="en-US" dirty="0"/>
              <a:t> 등록된 전체 공고를 확인할 수 있고 검색 기능을 사용해 어떠한 알바가 있는지 살펴볼 수 있습니다</a:t>
            </a:r>
            <a:r>
              <a:rPr lang="en-US" altLang="ko-KR" dirty="0"/>
              <a:t>. </a:t>
            </a:r>
            <a:r>
              <a:rPr lang="ko-KR" altLang="en-US" dirty="0"/>
              <a:t>개인유저는 해당하는 알바에 지원하거나 지원한 정보를 수정 또는 삭제할 수 있습니다</a:t>
            </a:r>
            <a:r>
              <a:rPr lang="en-US" altLang="ko-KR" dirty="0"/>
              <a:t>.(Click) DB</a:t>
            </a:r>
            <a:r>
              <a:rPr lang="ko-KR" altLang="en-US" dirty="0"/>
              <a:t>에도 지원내역이 잘 삽입되어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77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u="none" dirty="0"/>
              <a:t>프로젝트를 진행하기 전 저는 이 프로젝트가 끝난 시점인 여름방학에 내가 쓸 수 있을 법한 프로그램을 만들고자 하는 개인적인 바램이 있었어요 그래서 프로젝트를 하기 위해 대학생들은 방학 때 무엇을 하고 싶어하는지 조사를 해봤습니다</a:t>
            </a:r>
            <a:r>
              <a:rPr lang="en-US" altLang="ko-KR" u="none" dirty="0"/>
              <a:t>.(Click) </a:t>
            </a:r>
            <a:r>
              <a:rPr lang="ko-KR" altLang="en-US" u="none" dirty="0"/>
              <a:t>여러 설문자료를 살펴본 결과 아르바이트가 대학생의 최대 관심사로 확인되어 알바 채용 프로그램을 개발해보기로 했습니다</a:t>
            </a:r>
            <a:r>
              <a:rPr lang="en-US" altLang="ko-KR" u="non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6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 유저는 채용 공고를 관심 알바에 추가할 수 있고 추가된 공고를 확인할 수 있으며 </a:t>
            </a:r>
            <a:r>
              <a:rPr lang="en-US" altLang="ko-KR" dirty="0"/>
              <a:t>DB</a:t>
            </a:r>
            <a:r>
              <a:rPr lang="ko-KR" altLang="en-US" dirty="0"/>
              <a:t>에도 문제없이 잘 삽입되었습니다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42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데이터베이스 프로젝트를 진행하면서 저는 중간에 바뀐 사항을 </a:t>
            </a:r>
            <a:r>
              <a:rPr lang="ko-KR" altLang="en-US" dirty="0" err="1"/>
              <a:t>적용하는것이</a:t>
            </a:r>
            <a:r>
              <a:rPr lang="ko-KR" altLang="en-US" dirty="0"/>
              <a:t> 얼마나 번거로운 작업인지 알게 되었습니다</a:t>
            </a:r>
            <a:r>
              <a:rPr lang="en-US" altLang="ko-KR" dirty="0"/>
              <a:t>. </a:t>
            </a:r>
            <a:r>
              <a:rPr lang="ko-KR" altLang="en-US" dirty="0" err="1"/>
              <a:t>라기찬</a:t>
            </a:r>
            <a:r>
              <a:rPr lang="ko-KR" altLang="en-US" dirty="0"/>
              <a:t> 조원은 처음 접해본 기술들이 낯설기만 </a:t>
            </a:r>
            <a:r>
              <a:rPr lang="ko-KR" altLang="en-US" dirty="0" err="1"/>
              <a:t>했었는데</a:t>
            </a:r>
            <a:r>
              <a:rPr lang="ko-KR" altLang="en-US" dirty="0"/>
              <a:t> 자주 </a:t>
            </a:r>
            <a:r>
              <a:rPr lang="ko-KR" altLang="en-US" dirty="0" err="1"/>
              <a:t>쓰다보니</a:t>
            </a:r>
            <a:r>
              <a:rPr lang="ko-KR" altLang="en-US" dirty="0"/>
              <a:t> 덜 낯설어졌다고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4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62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u="none" dirty="0"/>
              <a:t>알바 채용 프로그램은 이미 서비스하고 있는 사이트도 많았고 전체적인 기능도 회원유형이 두 가지로 </a:t>
            </a:r>
            <a:r>
              <a:rPr lang="ko-KR" altLang="en-US" u="none" dirty="0" err="1"/>
              <a:t>구분된다던지</a:t>
            </a:r>
            <a:r>
              <a:rPr lang="ko-KR" altLang="en-US" u="none" dirty="0"/>
              <a:t> 채용 공고를 작성하고 이력서를 </a:t>
            </a:r>
            <a:r>
              <a:rPr lang="ko-KR" altLang="en-US" u="none" dirty="0" err="1"/>
              <a:t>작성해야된다던지</a:t>
            </a:r>
            <a:r>
              <a:rPr lang="ko-KR" altLang="en-US" u="none" dirty="0"/>
              <a:t> 비슷한 기능이 많았습니다</a:t>
            </a:r>
            <a:r>
              <a:rPr lang="en-US" altLang="ko-KR" u="non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17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 서비스하고 있는 알바 채용 사이트를 참고해 공통되는 기능을 뽑아 요구사항 분석을 작성해봤습니다</a:t>
            </a:r>
            <a:r>
              <a:rPr lang="en-US" altLang="ko-KR" dirty="0"/>
              <a:t>. </a:t>
            </a:r>
            <a:r>
              <a:rPr lang="ko-KR" altLang="en-US" dirty="0"/>
              <a:t>알바 하나를 두고 공급과 수요가 이루어지기 때문에 각각의 역할을 해줄 개인회원과 기업회원 두가지 유형의 유저가 필요합니다</a:t>
            </a:r>
            <a:r>
              <a:rPr lang="en-US" altLang="ko-KR" dirty="0"/>
              <a:t>. </a:t>
            </a:r>
            <a:r>
              <a:rPr lang="ko-KR" altLang="en-US" dirty="0"/>
              <a:t>알바공고는 기업회원만 작성할 수 있고 개인회원은 공고에 지원 하거나 </a:t>
            </a:r>
            <a:r>
              <a:rPr lang="ko-KR" altLang="en-US" dirty="0" err="1"/>
              <a:t>관심가는</a:t>
            </a:r>
            <a:r>
              <a:rPr lang="ko-KR" altLang="en-US" dirty="0"/>
              <a:t> 글을 </a:t>
            </a:r>
            <a:r>
              <a:rPr lang="ko-KR" altLang="en-US" dirty="0" err="1"/>
              <a:t>관심알바에</a:t>
            </a:r>
            <a:r>
              <a:rPr lang="ko-KR" altLang="en-US" dirty="0"/>
              <a:t> 담아둘 수 있습니다</a:t>
            </a:r>
            <a:r>
              <a:rPr lang="en-US" altLang="ko-KR" dirty="0"/>
              <a:t>. </a:t>
            </a:r>
            <a:r>
              <a:rPr lang="ko-KR" altLang="en-US" dirty="0"/>
              <a:t>채용 게시물은 한 테이블에 너무 많은 속성이 몰리지 않게 테이블을 적당히 쪼개서 작성했습니다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7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분석에서 작성한 내용을 기반으로 개체와 속성을 추출해 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719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분석에서</a:t>
            </a:r>
            <a:r>
              <a:rPr lang="en-US" altLang="ko-KR" dirty="0"/>
              <a:t> </a:t>
            </a:r>
            <a:r>
              <a:rPr lang="ko-KR" altLang="en-US" dirty="0"/>
              <a:t>동사를 추출해 관계로 정의했습니다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1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E-R </a:t>
            </a:r>
            <a:r>
              <a:rPr lang="ko-KR" altLang="en-US" dirty="0"/>
              <a:t>다이어그램 입니다</a:t>
            </a:r>
            <a:r>
              <a:rPr lang="en-US" altLang="ko-KR" dirty="0"/>
              <a:t>. </a:t>
            </a:r>
            <a:r>
              <a:rPr lang="ko-KR" altLang="en-US" dirty="0"/>
              <a:t>유저와 기업에는 기업유저 등록 이라는 관계가 있고 하나의 기업은 </a:t>
            </a:r>
            <a:r>
              <a:rPr lang="ko-KR" altLang="en-US" dirty="0" err="1"/>
              <a:t>여러명의</a:t>
            </a:r>
            <a:r>
              <a:rPr lang="ko-KR" altLang="en-US" dirty="0"/>
              <a:t> 유저를 가질 수 있습니다</a:t>
            </a:r>
            <a:r>
              <a:rPr lang="en-US" altLang="ko-KR" dirty="0"/>
              <a:t>. </a:t>
            </a:r>
            <a:r>
              <a:rPr lang="ko-KR" altLang="en-US" dirty="0"/>
              <a:t>유저와 채용 </a:t>
            </a:r>
            <a:r>
              <a:rPr lang="ko-KR" altLang="en-US" dirty="0" err="1"/>
              <a:t>게시물간에도</a:t>
            </a:r>
            <a:r>
              <a:rPr lang="ko-KR" altLang="en-US" dirty="0"/>
              <a:t> 채용 게시물 등록이라는 관계가 있고 </a:t>
            </a:r>
            <a:r>
              <a:rPr lang="en-US" altLang="ko-KR" dirty="0"/>
              <a:t>1</a:t>
            </a:r>
            <a:r>
              <a:rPr lang="ko-KR" altLang="en-US" dirty="0"/>
              <a:t>명의 유저만이 여러 개의 채용 게시물을 작성할 수 있습니다</a:t>
            </a:r>
            <a:r>
              <a:rPr lang="en-US" altLang="ko-KR" dirty="0"/>
              <a:t>. </a:t>
            </a:r>
            <a:r>
              <a:rPr lang="ko-KR" altLang="en-US" dirty="0"/>
              <a:t>채용 게시물은 모집 조건과 근무 조건이라는 관계가 있고 </a:t>
            </a:r>
            <a:r>
              <a:rPr lang="en-US" altLang="ko-KR" dirty="0"/>
              <a:t>1</a:t>
            </a:r>
            <a:r>
              <a:rPr lang="ko-KR" altLang="en-US" dirty="0"/>
              <a:t>개의 게시물이 작성되면 반드시 모집조건과 근무조건도 작성되야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68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교재의 내용을 참고해 규칙</a:t>
            </a:r>
            <a:r>
              <a:rPr lang="en-US" altLang="ko-KR" dirty="0"/>
              <a:t>1, 2, 3, 4, 5</a:t>
            </a:r>
            <a:r>
              <a:rPr lang="ko-KR" altLang="en-US" dirty="0"/>
              <a:t>를 적용하여 스키마를 정의해봤습니다</a:t>
            </a:r>
            <a:r>
              <a:rPr lang="en-US" altLang="ko-KR" dirty="0"/>
              <a:t>. </a:t>
            </a:r>
            <a:r>
              <a:rPr lang="ko-KR" altLang="en-US" dirty="0"/>
              <a:t>유저 릴레이션은 기업 아이디를 외래키로 받고</a:t>
            </a:r>
            <a:endParaRPr lang="en-US" altLang="ko-KR" dirty="0"/>
          </a:p>
          <a:p>
            <a:r>
              <a:rPr lang="ko-KR" altLang="en-US" dirty="0"/>
              <a:t>채용 게시물은 게시물 작성자와 게시물 작성기업 모집 조건과 근무 조건 릴레이션은 게시물 번호를 지원 릴레이션과 관심 알바 릴레이션은 각각 유저 아이디와 게시물 번호를 외래키로 받았습니다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717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유저 아이디를 기본키로 가지고 기업 아이디는 외래키로 사용합니다</a:t>
            </a:r>
            <a:r>
              <a:rPr lang="en-US" altLang="ko-KR" dirty="0"/>
              <a:t>. </a:t>
            </a:r>
            <a:r>
              <a:rPr lang="ko-KR" altLang="en-US" dirty="0"/>
              <a:t>기엽유저 여부는 </a:t>
            </a:r>
            <a:r>
              <a:rPr lang="en-US" altLang="ko-KR" dirty="0"/>
              <a:t>TINYINT(</a:t>
            </a:r>
            <a:r>
              <a:rPr lang="ko-KR" altLang="en-US" dirty="0" err="1"/>
              <a:t>타이니인트</a:t>
            </a:r>
            <a:r>
              <a:rPr lang="en-US" altLang="ko-KR" dirty="0"/>
              <a:t>)</a:t>
            </a:r>
            <a:r>
              <a:rPr lang="ko-KR" altLang="en-US" dirty="0"/>
              <a:t>로 지정하여 </a:t>
            </a:r>
            <a:r>
              <a:rPr lang="en-US" altLang="ko-KR" dirty="0"/>
              <a:t>0</a:t>
            </a:r>
            <a:r>
              <a:rPr lang="ko-KR" altLang="en-US" dirty="0"/>
              <a:t>은 개인유저 </a:t>
            </a:r>
            <a:r>
              <a:rPr lang="en-US" altLang="ko-KR" dirty="0"/>
              <a:t>0 </a:t>
            </a:r>
            <a:r>
              <a:rPr lang="ko-KR" altLang="en-US" dirty="0"/>
              <a:t>이외의 값들은 기업유저로 지정하였습니다</a:t>
            </a:r>
            <a:r>
              <a:rPr lang="en-US" altLang="ko-KR" dirty="0"/>
              <a:t>. </a:t>
            </a:r>
            <a:r>
              <a:rPr lang="ko-KR" altLang="en-US" dirty="0"/>
              <a:t>생년월일과 성별은 선택사항으로 널 값을 허용해줬습니다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74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55420-8C17-4468-AEC8-4430EE5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D5049-4932-4B7B-85EC-40E83393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FB9A9-B33C-44ED-BABC-FA871DE1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D8425-FCC0-4840-A31E-836B0162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EDF18-8531-4D1C-8D2C-557CA897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9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EEB2E-B25A-4414-BD17-A799B96CD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F8B4CB-D02C-481C-AF58-5FF8AA623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32D09-B132-4F28-B128-E1DEFE45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12178-9859-40D8-866E-21CD2802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B6406-813E-4647-A1CD-44007D38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1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75D3C-BC40-4959-99A4-A4FA86F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97603-2315-4C2B-9A9D-92656348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7CEBB-FB44-43B4-BEC1-1E4F2CDB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3AD9-B19D-45F0-850E-9C8B4BDB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DD5C9-C8D9-4D87-A37C-CF8F5EE9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FAAFA-ED36-45D1-BE1D-66AFD6BE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A15C4-8EE8-4FEC-9177-73B7EB3E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6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24D-2213-4EAA-9808-618F4276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750EE-4115-4C51-8834-D4A84994B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9B05B-0309-47DC-922A-D465EE84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4EAFA-AD9C-4F18-A3AE-85A691DE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13F815-2CFA-4E42-96E5-B64B7EC3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974D9-97EC-4EC7-9693-C3C4C135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3C591-E098-4827-8F9D-10A41978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B2B7E-A180-4E0C-936F-0C28D9CF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6ABC4B-31F5-47E2-A80B-C2A0AAE94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05E65-0A18-4469-BD2A-632C378E1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B5198-90A4-428E-A2AF-E6B739C4D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73297-6D6E-40D2-8EBB-BA831FB9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87E771-D0F9-46EB-9B4B-7E185523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D791D4-00C9-44F9-B42C-A5939FEB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4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4AFF4-47E3-4395-BB65-1A8CF645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247138-787D-4B02-9183-24EA9294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28DC84-78BD-4E94-916C-23F6F67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8C0FF-066B-4CDB-B217-DB3203EA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260DF2-23F3-41F9-BC7F-7FD85899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9BCFB1-3512-4B67-91B9-3F0A56B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A53FF-C5B1-42BD-9AFD-6661508F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9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91DDF-7F0E-4CE1-8D79-6BA20246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8E2D3-A06A-4F93-AF98-86A4036F2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D3827-E86F-459A-AD23-C4A4D1567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BB84D-DDF9-42C8-9081-962CBEAB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66EB6-D9EE-4DF7-99E1-FBF5E99A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3FC8-29D5-4D5A-8F61-818F450C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4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89CDE-C98C-4A43-BD0C-B9A9E533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0894C1-0B8B-48EB-ADB9-D944E0726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3D3FD-19D5-4E80-AA38-E948F18D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0E7D2-EEE9-42E6-9F3F-6410191F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DED0B-7552-47A8-A1C2-E8460511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B1428D-BECF-4B14-94FD-1E213505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BE126-E18A-4608-B32C-6C51CE03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EAFC1-8901-41E8-94A5-EF631E448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880E9-F562-4ADC-9C95-311ED8011E61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microsoft.com/office/2007/relationships/hdphoto" Target="../media/hdphoto3.wdp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FC78486-1347-4014-891D-8EFEC00DAE66}"/>
              </a:ext>
            </a:extLst>
          </p:cNvPr>
          <p:cNvGrpSpPr/>
          <p:nvPr/>
        </p:nvGrpSpPr>
        <p:grpSpPr>
          <a:xfrm>
            <a:off x="9769278" y="2663051"/>
            <a:ext cx="1598798" cy="215348"/>
            <a:chOff x="9769278" y="2663051"/>
            <a:chExt cx="1598798" cy="215348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4B371AF-86FE-4920-8C24-2A9EADA15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6CD82E8A-8958-4BAA-9FFF-66763F74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3F08DF4-9D23-492F-BC56-216F14A4176A}"/>
              </a:ext>
            </a:extLst>
          </p:cNvPr>
          <p:cNvGrpSpPr/>
          <p:nvPr/>
        </p:nvGrpSpPr>
        <p:grpSpPr>
          <a:xfrm>
            <a:off x="5836836" y="3872742"/>
            <a:ext cx="1748608" cy="205177"/>
            <a:chOff x="5836836" y="3872742"/>
            <a:chExt cx="1748608" cy="205177"/>
          </a:xfrm>
        </p:grpSpPr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9E3C200F-E9BC-45FB-870C-795A4B20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12580" y="3158175"/>
              <a:ext cx="144000" cy="1695487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39938805-24E2-48B7-B83E-57A410C9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65700" y="3092354"/>
              <a:ext cx="139355" cy="1700132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521862" y="775338"/>
            <a:ext cx="7324441" cy="5296305"/>
            <a:chOff x="493485" y="758281"/>
            <a:chExt cx="7324441" cy="529630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7324441" cy="2041290"/>
              <a:chOff x="493485" y="1223308"/>
              <a:chExt cx="7324441" cy="204129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732444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데이터베이스 기말발표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1764057" y="2433601"/>
                <a:ext cx="496802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알바 채용 프로그램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1847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763D74F-6B5C-4CDD-8D10-9AF108F85859}"/>
                </a:ext>
              </a:extLst>
            </p:cNvPr>
            <p:cNvGrpSpPr/>
            <p:nvPr/>
          </p:nvGrpSpPr>
          <p:grpSpPr>
            <a:xfrm>
              <a:off x="538237" y="5418879"/>
              <a:ext cx="1265232" cy="635707"/>
              <a:chOff x="538237" y="5722562"/>
              <a:chExt cx="1265232" cy="63570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0003827-1639-4429-AF19-1FF62791E903}"/>
                  </a:ext>
                </a:extLst>
              </p:cNvPr>
              <p:cNvSpPr/>
              <p:nvPr/>
            </p:nvSpPr>
            <p:spPr>
              <a:xfrm>
                <a:off x="560500" y="6019715"/>
                <a:ext cx="12429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20180401</a:t>
                </a:r>
                <a:endPara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59F69A8-777E-4598-84C7-5E7E69D79D7F}"/>
                  </a:ext>
                </a:extLst>
              </p:cNvPr>
              <p:cNvSpPr/>
              <p:nvPr/>
            </p:nvSpPr>
            <p:spPr>
              <a:xfrm>
                <a:off x="538237" y="5722562"/>
                <a:ext cx="12131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20180551</a:t>
                </a:r>
                <a:endPara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37590C1C-BC45-46A1-8842-BC7CF4F532B6}"/>
              </a:ext>
            </a:extLst>
          </p:cNvPr>
          <p:cNvGrpSpPr/>
          <p:nvPr/>
        </p:nvGrpSpPr>
        <p:grpSpPr>
          <a:xfrm>
            <a:off x="6645581" y="3349915"/>
            <a:ext cx="3435318" cy="3130258"/>
            <a:chOff x="6645581" y="3349915"/>
            <a:chExt cx="3435318" cy="31302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8B991E-1A9D-497A-AA06-F7AE71702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5581" y="3413413"/>
              <a:ext cx="3380521" cy="306676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7664A4-1840-4019-B111-A482600C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380" y="3349915"/>
              <a:ext cx="3388519" cy="3066760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99BACEAB-6810-4A3A-9EDF-A9BBC44D00C5}"/>
              </a:ext>
            </a:extLst>
          </p:cNvPr>
          <p:cNvGrpSpPr/>
          <p:nvPr/>
        </p:nvGrpSpPr>
        <p:grpSpPr>
          <a:xfrm>
            <a:off x="4649416" y="5365493"/>
            <a:ext cx="1112632" cy="1725900"/>
            <a:chOff x="4649416" y="5365493"/>
            <a:chExt cx="1112632" cy="1725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59F43C-C713-46C6-BB41-AFADB046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49416" y="5409128"/>
              <a:ext cx="1081697" cy="168226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166477-2E3F-43BA-85D4-80B9EAE2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80351" y="5365493"/>
              <a:ext cx="1081697" cy="1682265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EA1A9CDF-2118-4901-A7BC-636ECCB4ABB8}"/>
              </a:ext>
            </a:extLst>
          </p:cNvPr>
          <p:cNvGrpSpPr/>
          <p:nvPr/>
        </p:nvGrpSpPr>
        <p:grpSpPr>
          <a:xfrm>
            <a:off x="10297420" y="3228149"/>
            <a:ext cx="541765" cy="618146"/>
            <a:chOff x="10297420" y="3228149"/>
            <a:chExt cx="541765" cy="61814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ED2A62B-7993-4961-9E9C-97AD0EC4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5B2A8A-45C9-4F8E-BA83-725D24AB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3FA92616-921C-43FE-AA82-B125E0B78F7C}"/>
              </a:ext>
            </a:extLst>
          </p:cNvPr>
          <p:cNvGrpSpPr/>
          <p:nvPr/>
        </p:nvGrpSpPr>
        <p:grpSpPr>
          <a:xfrm>
            <a:off x="10216831" y="5527547"/>
            <a:ext cx="1243054" cy="951887"/>
            <a:chOff x="10216831" y="5527547"/>
            <a:chExt cx="1243054" cy="951887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D26798D5-302A-4BD5-8896-D4EBFC4A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6831" y="5588935"/>
              <a:ext cx="1190146" cy="89049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C2E5DFB-AECC-4285-8904-8B34DC36C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5519" y="5527547"/>
              <a:ext cx="1194366" cy="886279"/>
            </a:xfrm>
            <a:prstGeom prst="rect">
              <a:avLst/>
            </a:prstGeom>
          </p:spPr>
        </p:pic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3050BA4D-9900-4559-8C06-768D6D94DA30}"/>
              </a:ext>
            </a:extLst>
          </p:cNvPr>
          <p:cNvGrpSpPr/>
          <p:nvPr/>
        </p:nvGrpSpPr>
        <p:grpSpPr>
          <a:xfrm>
            <a:off x="10944452" y="2400624"/>
            <a:ext cx="2421894" cy="3411808"/>
            <a:chOff x="10944452" y="2400624"/>
            <a:chExt cx="2421894" cy="3411808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2BF065DF-EC9E-4025-8A14-DF5F9B88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452848" y="2952730"/>
              <a:ext cx="3351306" cy="2368097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8E5792B-9D05-40B1-83DF-F5FBC21B8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506644" y="2886234"/>
              <a:ext cx="3345311" cy="2374092"/>
            </a:xfrm>
            <a:prstGeom prst="rect">
              <a:avLst/>
            </a:prstGeom>
          </p:spPr>
        </p:pic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E1424C7B-4723-4023-8B07-B747B05521DE}"/>
              </a:ext>
            </a:extLst>
          </p:cNvPr>
          <p:cNvGrpSpPr/>
          <p:nvPr/>
        </p:nvGrpSpPr>
        <p:grpSpPr>
          <a:xfrm>
            <a:off x="9607679" y="-561158"/>
            <a:ext cx="2866087" cy="2389979"/>
            <a:chOff x="9607679" y="-561158"/>
            <a:chExt cx="2866087" cy="2389979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B0811FE-953F-4AC1-9A47-0BA6BD2E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07679" y="-497660"/>
              <a:ext cx="2815289" cy="2326481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453E4CF2-9FA2-4FB0-A089-606F9F278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58477" y="-561158"/>
              <a:ext cx="2815289" cy="2326481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900819B-9FD3-4205-941F-6F0341841232}"/>
              </a:ext>
            </a:extLst>
          </p:cNvPr>
          <p:cNvGrpSpPr/>
          <p:nvPr/>
        </p:nvGrpSpPr>
        <p:grpSpPr>
          <a:xfrm>
            <a:off x="5790862" y="5062180"/>
            <a:ext cx="363707" cy="811293"/>
            <a:chOff x="5790862" y="5062180"/>
            <a:chExt cx="363707" cy="811293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D16679D8-7C7A-41C1-A384-B500C597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790862" y="5125961"/>
              <a:ext cx="315865" cy="74751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DB0D372-B833-476D-8DF7-13A03AA9E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843639" y="5062180"/>
              <a:ext cx="310930" cy="747512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EC8145A2-326F-4DE2-B66F-9153169BC5BA}"/>
              </a:ext>
            </a:extLst>
          </p:cNvPr>
          <p:cNvGrpSpPr/>
          <p:nvPr/>
        </p:nvGrpSpPr>
        <p:grpSpPr>
          <a:xfrm>
            <a:off x="5883064" y="3740294"/>
            <a:ext cx="292206" cy="639498"/>
            <a:chOff x="5883064" y="3740294"/>
            <a:chExt cx="292206" cy="639498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CC1CDD45-A652-4442-913A-AEEA28DF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883064" y="3803792"/>
              <a:ext cx="241408" cy="576000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43194A4C-88C9-46A5-86CB-DB36BFB6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933862" y="3740294"/>
              <a:ext cx="241408" cy="576000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E777FDEE-C898-4E7C-9696-7B636D9A088B}"/>
              </a:ext>
            </a:extLst>
          </p:cNvPr>
          <p:cNvGrpSpPr/>
          <p:nvPr/>
        </p:nvGrpSpPr>
        <p:grpSpPr>
          <a:xfrm>
            <a:off x="8698578" y="-927975"/>
            <a:ext cx="192475" cy="1761308"/>
            <a:chOff x="8698578" y="-927975"/>
            <a:chExt cx="192475" cy="1761308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91962935-6076-41A4-AEBD-BE94B199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698578" y="-862154"/>
              <a:ext cx="144000" cy="1695487"/>
            </a:xfrm>
            <a:prstGeom prst="rect">
              <a:avLst/>
            </a:prstGeom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E0559F83-B20B-488A-97E2-6D084B1B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751698" y="-927975"/>
              <a:ext cx="139355" cy="1700132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779963-0FA0-4C60-8AF6-AFA15D127572}"/>
              </a:ext>
            </a:extLst>
          </p:cNvPr>
          <p:cNvSpPr/>
          <p:nvPr/>
        </p:nvSpPr>
        <p:spPr>
          <a:xfrm>
            <a:off x="1810702" y="5419658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라기찬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B2AFB8-12D1-41AB-89DA-BC62D55E4D62}"/>
              </a:ext>
            </a:extLst>
          </p:cNvPr>
          <p:cNvSpPr/>
          <p:nvPr/>
        </p:nvSpPr>
        <p:spPr>
          <a:xfrm>
            <a:off x="1797047" y="5733089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이유진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02581E-AB73-F9B5-4308-0F2C328EA2D1}"/>
              </a:ext>
            </a:extLst>
          </p:cNvPr>
          <p:cNvSpPr/>
          <p:nvPr/>
        </p:nvSpPr>
        <p:spPr>
          <a:xfrm>
            <a:off x="566614" y="4217005"/>
            <a:ext cx="1348446" cy="797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데이터베이스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김용일 교수님</a:t>
            </a:r>
          </a:p>
        </p:txBody>
      </p: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57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논리적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F124C0-F901-7829-DE3A-B41DF250F767}"/>
              </a:ext>
            </a:extLst>
          </p:cNvPr>
          <p:cNvSpPr/>
          <p:nvPr/>
        </p:nvSpPr>
        <p:spPr>
          <a:xfrm>
            <a:off x="339835" y="1159143"/>
            <a:ext cx="2552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릴레이션 스키마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BDE1DC-E21D-A00E-924E-5BB5DC06E6DC}"/>
              </a:ext>
            </a:extLst>
          </p:cNvPr>
          <p:cNvSpPr/>
          <p:nvPr/>
        </p:nvSpPr>
        <p:spPr>
          <a:xfrm>
            <a:off x="3126156" y="1313882"/>
            <a:ext cx="570015" cy="2137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6A10AE-D4F3-6BA1-135E-FF8E3021E5CA}"/>
              </a:ext>
            </a:extLst>
          </p:cNvPr>
          <p:cNvSpPr/>
          <p:nvPr/>
        </p:nvSpPr>
        <p:spPr>
          <a:xfrm>
            <a:off x="3829202" y="1159143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테이블 명세서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기업 테이블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B09BAF-ABDA-AC2A-B683-9BDC34DF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093629"/>
              </p:ext>
            </p:extLst>
          </p:nvPr>
        </p:nvGraphicFramePr>
        <p:xfrm>
          <a:off x="417566" y="1843193"/>
          <a:ext cx="11304533" cy="336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5207">
                  <a:extLst>
                    <a:ext uri="{9D8B030D-6E8A-4147-A177-3AD203B41FA5}">
                      <a16:colId xmlns:a16="http://schemas.microsoft.com/office/drawing/2014/main" val="177009161"/>
                    </a:ext>
                  </a:extLst>
                </a:gridCol>
                <a:gridCol w="2038572">
                  <a:extLst>
                    <a:ext uri="{9D8B030D-6E8A-4147-A177-3AD203B41FA5}">
                      <a16:colId xmlns:a16="http://schemas.microsoft.com/office/drawing/2014/main" val="1359399910"/>
                    </a:ext>
                  </a:extLst>
                </a:gridCol>
                <a:gridCol w="1818803">
                  <a:extLst>
                    <a:ext uri="{9D8B030D-6E8A-4147-A177-3AD203B41FA5}">
                      <a16:colId xmlns:a16="http://schemas.microsoft.com/office/drawing/2014/main" val="3894192316"/>
                    </a:ext>
                  </a:extLst>
                </a:gridCol>
                <a:gridCol w="1293267">
                  <a:extLst>
                    <a:ext uri="{9D8B030D-6E8A-4147-A177-3AD203B41FA5}">
                      <a16:colId xmlns:a16="http://schemas.microsoft.com/office/drawing/2014/main" val="2626085366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905530416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4043035292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2978815093"/>
                    </a:ext>
                  </a:extLst>
                </a:gridCol>
                <a:gridCol w="1630672">
                  <a:extLst>
                    <a:ext uri="{9D8B030D-6E8A-4147-A177-3AD203B41FA5}">
                      <a16:colId xmlns:a16="http://schemas.microsoft.com/office/drawing/2014/main" val="1741125893"/>
                    </a:ext>
                  </a:extLst>
                </a:gridCol>
              </a:tblGrid>
              <a:tr h="4201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8442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테이터</a:t>
                      </a:r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외래키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5501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number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사업자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PK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406607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name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상호명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VARCHAR(50)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26916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ceo_name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대표자명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VARCHAR(10)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876313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contact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연락처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777779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address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VARCHAR(30)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09426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address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회사규모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VARCHAR(10)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65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5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57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논리적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F124C0-F901-7829-DE3A-B41DF250F767}"/>
              </a:ext>
            </a:extLst>
          </p:cNvPr>
          <p:cNvSpPr/>
          <p:nvPr/>
        </p:nvSpPr>
        <p:spPr>
          <a:xfrm>
            <a:off x="339835" y="1159143"/>
            <a:ext cx="2552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릴레이션 스키마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BDE1DC-E21D-A00E-924E-5BB5DC06E6DC}"/>
              </a:ext>
            </a:extLst>
          </p:cNvPr>
          <p:cNvSpPr/>
          <p:nvPr/>
        </p:nvSpPr>
        <p:spPr>
          <a:xfrm>
            <a:off x="3126156" y="1313882"/>
            <a:ext cx="570015" cy="2137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6A10AE-D4F3-6BA1-135E-FF8E3021E5CA}"/>
              </a:ext>
            </a:extLst>
          </p:cNvPr>
          <p:cNvSpPr/>
          <p:nvPr/>
        </p:nvSpPr>
        <p:spPr>
          <a:xfrm>
            <a:off x="3829202" y="1159143"/>
            <a:ext cx="52998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테이블 명세서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채용 게시물 테이블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B09BAF-ABDA-AC2A-B683-9BDC34DF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88508"/>
              </p:ext>
            </p:extLst>
          </p:nvPr>
        </p:nvGraphicFramePr>
        <p:xfrm>
          <a:off x="417566" y="1843193"/>
          <a:ext cx="11304532" cy="336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7754">
                  <a:extLst>
                    <a:ext uri="{9D8B030D-6E8A-4147-A177-3AD203B41FA5}">
                      <a16:colId xmlns:a16="http://schemas.microsoft.com/office/drawing/2014/main" val="177009161"/>
                    </a:ext>
                  </a:extLst>
                </a:gridCol>
                <a:gridCol w="1578452">
                  <a:extLst>
                    <a:ext uri="{9D8B030D-6E8A-4147-A177-3AD203B41FA5}">
                      <a16:colId xmlns:a16="http://schemas.microsoft.com/office/drawing/2014/main" val="1359399910"/>
                    </a:ext>
                  </a:extLst>
                </a:gridCol>
                <a:gridCol w="2040433">
                  <a:extLst>
                    <a:ext uri="{9D8B030D-6E8A-4147-A177-3AD203B41FA5}">
                      <a16:colId xmlns:a16="http://schemas.microsoft.com/office/drawing/2014/main" val="3894192316"/>
                    </a:ext>
                  </a:extLst>
                </a:gridCol>
                <a:gridCol w="1296005">
                  <a:extLst>
                    <a:ext uri="{9D8B030D-6E8A-4147-A177-3AD203B41FA5}">
                      <a16:colId xmlns:a16="http://schemas.microsoft.com/office/drawing/2014/main" val="2626085366"/>
                    </a:ext>
                  </a:extLst>
                </a:gridCol>
                <a:gridCol w="972334">
                  <a:extLst>
                    <a:ext uri="{9D8B030D-6E8A-4147-A177-3AD203B41FA5}">
                      <a16:colId xmlns:a16="http://schemas.microsoft.com/office/drawing/2014/main" val="905530416"/>
                    </a:ext>
                  </a:extLst>
                </a:gridCol>
                <a:gridCol w="887880">
                  <a:extLst>
                    <a:ext uri="{9D8B030D-6E8A-4147-A177-3AD203B41FA5}">
                      <a16:colId xmlns:a16="http://schemas.microsoft.com/office/drawing/2014/main" val="4043035292"/>
                    </a:ext>
                  </a:extLst>
                </a:gridCol>
                <a:gridCol w="887880">
                  <a:extLst>
                    <a:ext uri="{9D8B030D-6E8A-4147-A177-3AD203B41FA5}">
                      <a16:colId xmlns:a16="http://schemas.microsoft.com/office/drawing/2014/main" val="2978815093"/>
                    </a:ext>
                  </a:extLst>
                </a:gridCol>
                <a:gridCol w="1523794">
                  <a:extLst>
                    <a:ext uri="{9D8B030D-6E8A-4147-A177-3AD203B41FA5}">
                      <a16:colId xmlns:a16="http://schemas.microsoft.com/office/drawing/2014/main" val="1741125893"/>
                    </a:ext>
                  </a:extLst>
                </a:gridCol>
              </a:tblGrid>
              <a:tr h="4201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채용 게시물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8442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테이터</a:t>
                      </a:r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외래키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5501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PK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AUTO_INCREMENT</a:t>
                      </a:r>
                      <a:endParaRPr lang="ko-KR" altLang="en-US" sz="10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406607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from_user_id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26916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from_company_id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작성기업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876313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title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VARCHAR(50)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777779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content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상세내용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VARCHAR(5000)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09426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created_at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TIMESTAMP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CURRENT_TIME</a:t>
                      </a:r>
                      <a:endParaRPr lang="ko-KR" altLang="en-US" sz="105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65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70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57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논리적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F124C0-F901-7829-DE3A-B41DF250F767}"/>
              </a:ext>
            </a:extLst>
          </p:cNvPr>
          <p:cNvSpPr/>
          <p:nvPr/>
        </p:nvSpPr>
        <p:spPr>
          <a:xfrm>
            <a:off x="339835" y="1159143"/>
            <a:ext cx="2552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릴레이션 스키마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BDE1DC-E21D-A00E-924E-5BB5DC06E6DC}"/>
              </a:ext>
            </a:extLst>
          </p:cNvPr>
          <p:cNvSpPr/>
          <p:nvPr/>
        </p:nvSpPr>
        <p:spPr>
          <a:xfrm>
            <a:off x="3126156" y="1313882"/>
            <a:ext cx="570015" cy="2137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6A10AE-D4F3-6BA1-135E-FF8E3021E5CA}"/>
              </a:ext>
            </a:extLst>
          </p:cNvPr>
          <p:cNvSpPr/>
          <p:nvPr/>
        </p:nvSpPr>
        <p:spPr>
          <a:xfrm>
            <a:off x="3829202" y="1159143"/>
            <a:ext cx="4976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테이블 명세서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모집 조건 테이블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B09BAF-ABDA-AC2A-B683-9BDC34DF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887576"/>
              </p:ext>
            </p:extLst>
          </p:nvPr>
        </p:nvGraphicFramePr>
        <p:xfrm>
          <a:off x="417566" y="1843193"/>
          <a:ext cx="11304533" cy="3780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5207">
                  <a:extLst>
                    <a:ext uri="{9D8B030D-6E8A-4147-A177-3AD203B41FA5}">
                      <a16:colId xmlns:a16="http://schemas.microsoft.com/office/drawing/2014/main" val="177009161"/>
                    </a:ext>
                  </a:extLst>
                </a:gridCol>
                <a:gridCol w="2038572">
                  <a:extLst>
                    <a:ext uri="{9D8B030D-6E8A-4147-A177-3AD203B41FA5}">
                      <a16:colId xmlns:a16="http://schemas.microsoft.com/office/drawing/2014/main" val="1359399910"/>
                    </a:ext>
                  </a:extLst>
                </a:gridCol>
                <a:gridCol w="1818803">
                  <a:extLst>
                    <a:ext uri="{9D8B030D-6E8A-4147-A177-3AD203B41FA5}">
                      <a16:colId xmlns:a16="http://schemas.microsoft.com/office/drawing/2014/main" val="3894192316"/>
                    </a:ext>
                  </a:extLst>
                </a:gridCol>
                <a:gridCol w="1293267">
                  <a:extLst>
                    <a:ext uri="{9D8B030D-6E8A-4147-A177-3AD203B41FA5}">
                      <a16:colId xmlns:a16="http://schemas.microsoft.com/office/drawing/2014/main" val="2626085366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905530416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4043035292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2978815093"/>
                    </a:ext>
                  </a:extLst>
                </a:gridCol>
                <a:gridCol w="1630672">
                  <a:extLst>
                    <a:ext uri="{9D8B030D-6E8A-4147-A177-3AD203B41FA5}">
                      <a16:colId xmlns:a16="http://schemas.microsoft.com/office/drawing/2014/main" val="1741125893"/>
                    </a:ext>
                  </a:extLst>
                </a:gridCol>
              </a:tblGrid>
              <a:tr h="4201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8442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테이터</a:t>
                      </a:r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외래키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5501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PK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CASCADE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406607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sex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VARCHAR(4)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26916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age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VARCHAR(10)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876313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education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학력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VARCHAR(10)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777779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recruit_number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09426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recruit_start_at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모집시작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DATE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65912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recruit_end_at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모집종료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DATE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6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00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57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논리적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F124C0-F901-7829-DE3A-B41DF250F767}"/>
              </a:ext>
            </a:extLst>
          </p:cNvPr>
          <p:cNvSpPr/>
          <p:nvPr/>
        </p:nvSpPr>
        <p:spPr>
          <a:xfrm>
            <a:off x="339835" y="1159143"/>
            <a:ext cx="2552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릴레이션 스키마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BDE1DC-E21D-A00E-924E-5BB5DC06E6DC}"/>
              </a:ext>
            </a:extLst>
          </p:cNvPr>
          <p:cNvSpPr/>
          <p:nvPr/>
        </p:nvSpPr>
        <p:spPr>
          <a:xfrm>
            <a:off x="3126156" y="1313882"/>
            <a:ext cx="570015" cy="2137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6A10AE-D4F3-6BA1-135E-FF8E3021E5CA}"/>
              </a:ext>
            </a:extLst>
          </p:cNvPr>
          <p:cNvSpPr/>
          <p:nvPr/>
        </p:nvSpPr>
        <p:spPr>
          <a:xfrm>
            <a:off x="3829202" y="1159143"/>
            <a:ext cx="4976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테이블 명세서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근무 조건 테이블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B09BAF-ABDA-AC2A-B683-9BDC34DF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59628"/>
              </p:ext>
            </p:extLst>
          </p:nvPr>
        </p:nvGraphicFramePr>
        <p:xfrm>
          <a:off x="417566" y="1843193"/>
          <a:ext cx="11304533" cy="3780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5296">
                  <a:extLst>
                    <a:ext uri="{9D8B030D-6E8A-4147-A177-3AD203B41FA5}">
                      <a16:colId xmlns:a16="http://schemas.microsoft.com/office/drawing/2014/main" val="177009161"/>
                    </a:ext>
                  </a:extLst>
                </a:gridCol>
                <a:gridCol w="1947847">
                  <a:extLst>
                    <a:ext uri="{9D8B030D-6E8A-4147-A177-3AD203B41FA5}">
                      <a16:colId xmlns:a16="http://schemas.microsoft.com/office/drawing/2014/main" val="1359399910"/>
                    </a:ext>
                  </a:extLst>
                </a:gridCol>
                <a:gridCol w="1737859">
                  <a:extLst>
                    <a:ext uri="{9D8B030D-6E8A-4147-A177-3AD203B41FA5}">
                      <a16:colId xmlns:a16="http://schemas.microsoft.com/office/drawing/2014/main" val="3894192316"/>
                    </a:ext>
                  </a:extLst>
                </a:gridCol>
                <a:gridCol w="1235711">
                  <a:extLst>
                    <a:ext uri="{9D8B030D-6E8A-4147-A177-3AD203B41FA5}">
                      <a16:colId xmlns:a16="http://schemas.microsoft.com/office/drawing/2014/main" val="2626085366"/>
                    </a:ext>
                  </a:extLst>
                </a:gridCol>
                <a:gridCol w="846573">
                  <a:extLst>
                    <a:ext uri="{9D8B030D-6E8A-4147-A177-3AD203B41FA5}">
                      <a16:colId xmlns:a16="http://schemas.microsoft.com/office/drawing/2014/main" val="905530416"/>
                    </a:ext>
                  </a:extLst>
                </a:gridCol>
                <a:gridCol w="846573">
                  <a:extLst>
                    <a:ext uri="{9D8B030D-6E8A-4147-A177-3AD203B41FA5}">
                      <a16:colId xmlns:a16="http://schemas.microsoft.com/office/drawing/2014/main" val="4043035292"/>
                    </a:ext>
                  </a:extLst>
                </a:gridCol>
                <a:gridCol w="846573">
                  <a:extLst>
                    <a:ext uri="{9D8B030D-6E8A-4147-A177-3AD203B41FA5}">
                      <a16:colId xmlns:a16="http://schemas.microsoft.com/office/drawing/2014/main" val="2978815093"/>
                    </a:ext>
                  </a:extLst>
                </a:gridCol>
                <a:gridCol w="1558101">
                  <a:extLst>
                    <a:ext uri="{9D8B030D-6E8A-4147-A177-3AD203B41FA5}">
                      <a16:colId xmlns:a16="http://schemas.microsoft.com/office/drawing/2014/main" val="1741125893"/>
                    </a:ext>
                  </a:extLst>
                </a:gridCol>
              </a:tblGrid>
              <a:tr h="4201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8442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테이터</a:t>
                      </a:r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외래키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5501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X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수원 한돋움" panose="020B0600000101010101" charset="-127"/>
                        <a:ea typeface="한수원 한돋움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PK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CASCADE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406607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working_period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X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수원 한돋움" panose="020B0600000101010101" charset="-127"/>
                        <a:ea typeface="한수원 한돋움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26916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working_day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근무요일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X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수원 한돋움" panose="020B0600000101010101" charset="-127"/>
                        <a:ea typeface="한수원 한돋움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876313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working_start_time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근무시작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TIME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X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수원 한돋움" panose="020B0600000101010101" charset="-127"/>
                        <a:ea typeface="한수원 한돋움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777779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working_end_time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근무종료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TIME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X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수원 한돋움" panose="020B0600000101010101" charset="-127"/>
                        <a:ea typeface="한수원 한돋움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09426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pay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급여액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 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X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수원 한돋움" panose="020B0600000101010101" charset="-127"/>
                        <a:ea typeface="한수원 한돋움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65912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pay_type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급여형태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VARCHAR(10)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X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수원 한돋움" panose="020B0600000101010101" charset="-127"/>
                        <a:ea typeface="한수원 한돋움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6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32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57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논리적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F124C0-F901-7829-DE3A-B41DF250F767}"/>
              </a:ext>
            </a:extLst>
          </p:cNvPr>
          <p:cNvSpPr/>
          <p:nvPr/>
        </p:nvSpPr>
        <p:spPr>
          <a:xfrm>
            <a:off x="339835" y="1159143"/>
            <a:ext cx="2552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릴레이션 스키마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BDE1DC-E21D-A00E-924E-5BB5DC06E6DC}"/>
              </a:ext>
            </a:extLst>
          </p:cNvPr>
          <p:cNvSpPr/>
          <p:nvPr/>
        </p:nvSpPr>
        <p:spPr>
          <a:xfrm>
            <a:off x="3126156" y="1313882"/>
            <a:ext cx="570015" cy="2137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6A10AE-D4F3-6BA1-135E-FF8E3021E5CA}"/>
              </a:ext>
            </a:extLst>
          </p:cNvPr>
          <p:cNvSpPr/>
          <p:nvPr/>
        </p:nvSpPr>
        <p:spPr>
          <a:xfrm>
            <a:off x="3829202" y="1159143"/>
            <a:ext cx="6048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테이블 명세서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채용 게시물 지원 테이블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B09BAF-ABDA-AC2A-B683-9BDC34DF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29619"/>
              </p:ext>
            </p:extLst>
          </p:nvPr>
        </p:nvGraphicFramePr>
        <p:xfrm>
          <a:off x="417566" y="1843193"/>
          <a:ext cx="11302815" cy="294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5207">
                  <a:extLst>
                    <a:ext uri="{9D8B030D-6E8A-4147-A177-3AD203B41FA5}">
                      <a16:colId xmlns:a16="http://schemas.microsoft.com/office/drawing/2014/main" val="177009161"/>
                    </a:ext>
                  </a:extLst>
                </a:gridCol>
                <a:gridCol w="1814830">
                  <a:extLst>
                    <a:ext uri="{9D8B030D-6E8A-4147-A177-3AD203B41FA5}">
                      <a16:colId xmlns:a16="http://schemas.microsoft.com/office/drawing/2014/main" val="1359399910"/>
                    </a:ext>
                  </a:extLst>
                </a:gridCol>
                <a:gridCol w="2040827">
                  <a:extLst>
                    <a:ext uri="{9D8B030D-6E8A-4147-A177-3AD203B41FA5}">
                      <a16:colId xmlns:a16="http://schemas.microsoft.com/office/drawing/2014/main" val="3894192316"/>
                    </a:ext>
                  </a:extLst>
                </a:gridCol>
                <a:gridCol w="1293267">
                  <a:extLst>
                    <a:ext uri="{9D8B030D-6E8A-4147-A177-3AD203B41FA5}">
                      <a16:colId xmlns:a16="http://schemas.microsoft.com/office/drawing/2014/main" val="2626085366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905530416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4043035292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2978815093"/>
                    </a:ext>
                  </a:extLst>
                </a:gridCol>
                <a:gridCol w="1630672">
                  <a:extLst>
                    <a:ext uri="{9D8B030D-6E8A-4147-A177-3AD203B41FA5}">
                      <a16:colId xmlns:a16="http://schemas.microsoft.com/office/drawing/2014/main" val="1741125893"/>
                    </a:ext>
                  </a:extLst>
                </a:gridCol>
              </a:tblGrid>
              <a:tr h="4201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채용 게시물 지원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8442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테이터</a:t>
                      </a:r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외래키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5501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지원번호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PK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AUTO_INCREMENT</a:t>
                      </a:r>
                      <a:endParaRPr lang="ko-KR" altLang="en-US" sz="10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406607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to_job_post_id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지원한 게시물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26916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from_user_id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지원한 유저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876313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content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VARCHAR(1000)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777779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created_at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TIMESTAMP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CURRENT_TIME</a:t>
                      </a:r>
                      <a:endParaRPr lang="ko-KR" altLang="en-US" sz="105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094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14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57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논리적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F124C0-F901-7829-DE3A-B41DF250F767}"/>
              </a:ext>
            </a:extLst>
          </p:cNvPr>
          <p:cNvSpPr/>
          <p:nvPr/>
        </p:nvSpPr>
        <p:spPr>
          <a:xfrm>
            <a:off x="339835" y="1159143"/>
            <a:ext cx="2552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릴레이션 스키마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BDE1DC-E21D-A00E-924E-5BB5DC06E6DC}"/>
              </a:ext>
            </a:extLst>
          </p:cNvPr>
          <p:cNvSpPr/>
          <p:nvPr/>
        </p:nvSpPr>
        <p:spPr>
          <a:xfrm>
            <a:off x="3126156" y="1313882"/>
            <a:ext cx="570015" cy="2137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6A10AE-D4F3-6BA1-135E-FF8E3021E5CA}"/>
              </a:ext>
            </a:extLst>
          </p:cNvPr>
          <p:cNvSpPr/>
          <p:nvPr/>
        </p:nvSpPr>
        <p:spPr>
          <a:xfrm>
            <a:off x="3829202" y="1159143"/>
            <a:ext cx="4976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테이블 명세서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관심 알바 테이블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B09BAF-ABDA-AC2A-B683-9BDC34DF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419190"/>
              </p:ext>
            </p:extLst>
          </p:nvPr>
        </p:nvGraphicFramePr>
        <p:xfrm>
          <a:off x="417566" y="1843193"/>
          <a:ext cx="11302814" cy="210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2737">
                  <a:extLst>
                    <a:ext uri="{9D8B030D-6E8A-4147-A177-3AD203B41FA5}">
                      <a16:colId xmlns:a16="http://schemas.microsoft.com/office/drawing/2014/main" val="177009161"/>
                    </a:ext>
                  </a:extLst>
                </a:gridCol>
                <a:gridCol w="2198160">
                  <a:extLst>
                    <a:ext uri="{9D8B030D-6E8A-4147-A177-3AD203B41FA5}">
                      <a16:colId xmlns:a16="http://schemas.microsoft.com/office/drawing/2014/main" val="1359399910"/>
                    </a:ext>
                  </a:extLst>
                </a:gridCol>
                <a:gridCol w="1787140">
                  <a:extLst>
                    <a:ext uri="{9D8B030D-6E8A-4147-A177-3AD203B41FA5}">
                      <a16:colId xmlns:a16="http://schemas.microsoft.com/office/drawing/2014/main" val="3894192316"/>
                    </a:ext>
                  </a:extLst>
                </a:gridCol>
                <a:gridCol w="1270753">
                  <a:extLst>
                    <a:ext uri="{9D8B030D-6E8A-4147-A177-3AD203B41FA5}">
                      <a16:colId xmlns:a16="http://schemas.microsoft.com/office/drawing/2014/main" val="2626085366"/>
                    </a:ext>
                  </a:extLst>
                </a:gridCol>
                <a:gridCol w="870580">
                  <a:extLst>
                    <a:ext uri="{9D8B030D-6E8A-4147-A177-3AD203B41FA5}">
                      <a16:colId xmlns:a16="http://schemas.microsoft.com/office/drawing/2014/main" val="905530416"/>
                    </a:ext>
                  </a:extLst>
                </a:gridCol>
                <a:gridCol w="870580">
                  <a:extLst>
                    <a:ext uri="{9D8B030D-6E8A-4147-A177-3AD203B41FA5}">
                      <a16:colId xmlns:a16="http://schemas.microsoft.com/office/drawing/2014/main" val="4043035292"/>
                    </a:ext>
                  </a:extLst>
                </a:gridCol>
                <a:gridCol w="870580">
                  <a:extLst>
                    <a:ext uri="{9D8B030D-6E8A-4147-A177-3AD203B41FA5}">
                      <a16:colId xmlns:a16="http://schemas.microsoft.com/office/drawing/2014/main" val="2978815093"/>
                    </a:ext>
                  </a:extLst>
                </a:gridCol>
                <a:gridCol w="1602284">
                  <a:extLst>
                    <a:ext uri="{9D8B030D-6E8A-4147-A177-3AD203B41FA5}">
                      <a16:colId xmlns:a16="http://schemas.microsoft.com/office/drawing/2014/main" val="1741125893"/>
                    </a:ext>
                  </a:extLst>
                </a:gridCol>
              </a:tblGrid>
              <a:tr h="4201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관심 알바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8442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테이터</a:t>
                      </a:r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외래키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5501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관심 알바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PK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AUTO_INCREMENT</a:t>
                      </a:r>
                      <a:endParaRPr lang="ko-KR" altLang="en-US" sz="10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406607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from_user_id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등록한 유저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26916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to_job_post_id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관심 대상 게시물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876313"/>
                  </a:ext>
                </a:extLst>
              </a:tr>
            </a:tbl>
          </a:graphicData>
        </a:graphic>
      </p:graphicFrame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119A8742-5AF4-9074-6E9F-D3713D341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615504"/>
              </p:ext>
            </p:extLst>
          </p:nvPr>
        </p:nvGraphicFramePr>
        <p:xfrm>
          <a:off x="417566" y="4528894"/>
          <a:ext cx="11302814" cy="168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2737">
                  <a:extLst>
                    <a:ext uri="{9D8B030D-6E8A-4147-A177-3AD203B41FA5}">
                      <a16:colId xmlns:a16="http://schemas.microsoft.com/office/drawing/2014/main" val="177009161"/>
                    </a:ext>
                  </a:extLst>
                </a:gridCol>
                <a:gridCol w="2198160">
                  <a:extLst>
                    <a:ext uri="{9D8B030D-6E8A-4147-A177-3AD203B41FA5}">
                      <a16:colId xmlns:a16="http://schemas.microsoft.com/office/drawing/2014/main" val="1359399910"/>
                    </a:ext>
                  </a:extLst>
                </a:gridCol>
                <a:gridCol w="1787140">
                  <a:extLst>
                    <a:ext uri="{9D8B030D-6E8A-4147-A177-3AD203B41FA5}">
                      <a16:colId xmlns:a16="http://schemas.microsoft.com/office/drawing/2014/main" val="3894192316"/>
                    </a:ext>
                  </a:extLst>
                </a:gridCol>
                <a:gridCol w="1270753">
                  <a:extLst>
                    <a:ext uri="{9D8B030D-6E8A-4147-A177-3AD203B41FA5}">
                      <a16:colId xmlns:a16="http://schemas.microsoft.com/office/drawing/2014/main" val="2626085366"/>
                    </a:ext>
                  </a:extLst>
                </a:gridCol>
                <a:gridCol w="870580">
                  <a:extLst>
                    <a:ext uri="{9D8B030D-6E8A-4147-A177-3AD203B41FA5}">
                      <a16:colId xmlns:a16="http://schemas.microsoft.com/office/drawing/2014/main" val="905530416"/>
                    </a:ext>
                  </a:extLst>
                </a:gridCol>
                <a:gridCol w="870580">
                  <a:extLst>
                    <a:ext uri="{9D8B030D-6E8A-4147-A177-3AD203B41FA5}">
                      <a16:colId xmlns:a16="http://schemas.microsoft.com/office/drawing/2014/main" val="4043035292"/>
                    </a:ext>
                  </a:extLst>
                </a:gridCol>
                <a:gridCol w="870580">
                  <a:extLst>
                    <a:ext uri="{9D8B030D-6E8A-4147-A177-3AD203B41FA5}">
                      <a16:colId xmlns:a16="http://schemas.microsoft.com/office/drawing/2014/main" val="2978815093"/>
                    </a:ext>
                  </a:extLst>
                </a:gridCol>
                <a:gridCol w="1602284">
                  <a:extLst>
                    <a:ext uri="{9D8B030D-6E8A-4147-A177-3AD203B41FA5}">
                      <a16:colId xmlns:a16="http://schemas.microsoft.com/office/drawing/2014/main" val="1741125893"/>
                    </a:ext>
                  </a:extLst>
                </a:gridCol>
              </a:tblGrid>
              <a:tr h="4201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관심 알바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8442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테이터</a:t>
                      </a:r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외래키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5501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from_user_id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등록한 유저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PK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수원 한돋움" panose="020B0600000101010101" charset="-127"/>
                        <a:ea typeface="한수원 한돋움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26916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to_job_post_id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관심 대상 게시물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수원 한돋움" panose="020B0600000101010101" charset="-127"/>
                          <a:ea typeface="한수원 한돋움" panose="020B0600000101010101" charset="-127"/>
                          <a:cs typeface="+mn-cs"/>
                        </a:rPr>
                        <a:t>PK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수원 한돋움" panose="020B0600000101010101" charset="-127"/>
                        <a:ea typeface="한수원 한돋움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876313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8FAA3C6B-9B45-4FE2-FC38-BE738438F6E6}"/>
              </a:ext>
            </a:extLst>
          </p:cNvPr>
          <p:cNvSpPr/>
          <p:nvPr/>
        </p:nvSpPr>
        <p:spPr>
          <a:xfrm>
            <a:off x="74717" y="1500343"/>
            <a:ext cx="685698" cy="68569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한수원 한돋움" panose="020B0600000101010101" charset="-127"/>
                <a:ea typeface="한수원 한돋움" panose="020B0600000101010101" charset="-127"/>
              </a:rPr>
              <a:t>1</a:t>
            </a:r>
            <a:endParaRPr lang="ko-KR" altLang="en-US" sz="2800" dirty="0">
              <a:latin typeface="한수원 한돋움" panose="020B0600000101010101" charset="-127"/>
              <a:ea typeface="한수원 한돋움" panose="020B0600000101010101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3F37A81-3101-FE66-0BC7-C7223A0A7D5D}"/>
              </a:ext>
            </a:extLst>
          </p:cNvPr>
          <p:cNvSpPr/>
          <p:nvPr/>
        </p:nvSpPr>
        <p:spPr>
          <a:xfrm>
            <a:off x="51838" y="4186045"/>
            <a:ext cx="685698" cy="68569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한수원 한돋움" panose="020B0600000101010101" charset="-127"/>
                <a:ea typeface="한수원 한돋움" panose="020B0600000101010101" charset="-127"/>
              </a:rPr>
              <a:t>2</a:t>
            </a:r>
            <a:endParaRPr lang="ko-KR" altLang="en-US" sz="2800" dirty="0">
              <a:latin typeface="한수원 한돋움" panose="020B0600000101010101" charset="-127"/>
              <a:ea typeface="한수원 한돋움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3525FA-D789-5C7D-9623-B3CED070D7FE}"/>
              </a:ext>
            </a:extLst>
          </p:cNvPr>
          <p:cNvGrpSpPr/>
          <p:nvPr/>
        </p:nvGrpSpPr>
        <p:grpSpPr>
          <a:xfrm>
            <a:off x="-1019908" y="4747846"/>
            <a:ext cx="13833231" cy="1461448"/>
            <a:chOff x="-1019908" y="4747846"/>
            <a:chExt cx="13833231" cy="1461448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6F19F4B-25D3-FBA5-21FE-2007902764C6}"/>
                </a:ext>
              </a:extLst>
            </p:cNvPr>
            <p:cNvCxnSpPr>
              <a:cxnSpLocks/>
            </p:cNvCxnSpPr>
            <p:nvPr/>
          </p:nvCxnSpPr>
          <p:spPr>
            <a:xfrm>
              <a:off x="-527538" y="4747846"/>
              <a:ext cx="13340861" cy="1461448"/>
            </a:xfrm>
            <a:prstGeom prst="line">
              <a:avLst/>
            </a:prstGeom>
            <a:ln w="152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953965E-33B8-83F2-62A5-26C60885AA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19908" y="4928401"/>
              <a:ext cx="13833231" cy="1015296"/>
            </a:xfrm>
            <a:prstGeom prst="line">
              <a:avLst/>
            </a:prstGeom>
            <a:ln w="152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546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E8E730-338B-AB56-CB34-A372481A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1" y="1932957"/>
            <a:ext cx="5049423" cy="30320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9BD099-FEBE-836F-6A2C-9EBC8C381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6" y="3540203"/>
            <a:ext cx="5691292" cy="2923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4D9425-5379-EAEA-D951-66285E6F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772" y="2229842"/>
            <a:ext cx="5650129" cy="28307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21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05.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물리적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B158A4-A6BE-F5F5-30C0-D6951B3A9A1C}"/>
              </a:ext>
            </a:extLst>
          </p:cNvPr>
          <p:cNvSpPr/>
          <p:nvPr/>
        </p:nvSpPr>
        <p:spPr>
          <a:xfrm>
            <a:off x="339835" y="1159143"/>
            <a:ext cx="4512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쿼리문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작성해서 테이블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FDC787-7A04-7EEB-A793-AC60911EF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548" y="3048483"/>
            <a:ext cx="4547110" cy="30940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7A8570-0163-A48C-98EF-98638798E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5441" y="2394242"/>
            <a:ext cx="5049423" cy="3422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475AAE-AAA7-A606-DCF0-78719735A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3993" y="3787383"/>
            <a:ext cx="6284234" cy="27116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971B3A-95F5-454A-273D-03FBAB25B6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2494" y="2984740"/>
            <a:ext cx="5595551" cy="20947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10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FB48F0E-427E-82E2-2F0B-3FA9122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068" y="2377250"/>
            <a:ext cx="4362055" cy="33943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AA5D668-739C-6053-E650-F52DBA5461B8}"/>
              </a:ext>
            </a:extLst>
          </p:cNvPr>
          <p:cNvGrpSpPr/>
          <p:nvPr/>
        </p:nvGrpSpPr>
        <p:grpSpPr>
          <a:xfrm>
            <a:off x="6722354" y="1812694"/>
            <a:ext cx="4799482" cy="4732289"/>
            <a:chOff x="6589189" y="1812694"/>
            <a:chExt cx="4799482" cy="473228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B601EBA-5BDA-0A8F-2B6F-C0AC2D6D9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9189" y="1812694"/>
              <a:ext cx="3515849" cy="450849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C3EF44D-ABC1-2DFD-BD61-275C073DC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8760" y="2036485"/>
              <a:ext cx="3489911" cy="45084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33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06.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12939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918A8C-F04D-D997-14D2-D76AE1B28FAA}"/>
              </a:ext>
            </a:extLst>
          </p:cNvPr>
          <p:cNvSpPr/>
          <p:nvPr/>
        </p:nvSpPr>
        <p:spPr>
          <a:xfrm>
            <a:off x="325176" y="1086411"/>
            <a:ext cx="75937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개인유저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기업유저 회원가입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·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로그인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·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·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탈퇴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45CF58-75C8-7877-1964-BD9BD4D5EE0B}"/>
              </a:ext>
            </a:extLst>
          </p:cNvPr>
          <p:cNvGrpSpPr/>
          <p:nvPr/>
        </p:nvGrpSpPr>
        <p:grpSpPr>
          <a:xfrm>
            <a:off x="479535" y="1812696"/>
            <a:ext cx="5182278" cy="4778534"/>
            <a:chOff x="479535" y="1812696"/>
            <a:chExt cx="5182278" cy="47785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848165-D116-9035-7C71-FB0446DE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535" y="1812696"/>
              <a:ext cx="3477034" cy="45084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17A94EB-C072-C0CE-B5EF-78B47CE7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8052" y="2082732"/>
              <a:ext cx="3443761" cy="45084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100B4E-E4EB-ED67-4606-8FB3B2C0A38B}"/>
              </a:ext>
            </a:extLst>
          </p:cNvPr>
          <p:cNvGrpSpPr/>
          <p:nvPr/>
        </p:nvGrpSpPr>
        <p:grpSpPr>
          <a:xfrm>
            <a:off x="2952319" y="1949025"/>
            <a:ext cx="6254027" cy="1458344"/>
            <a:chOff x="2952319" y="1949025"/>
            <a:chExt cx="6254027" cy="14583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1E6EA3-2294-4D1C-3B69-80A16FC4B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85653" y="2321367"/>
              <a:ext cx="6220693" cy="1086002"/>
            </a:xfrm>
            <a:prstGeom prst="rect">
              <a:avLst/>
            </a:prstGeom>
            <a:ln w="57150">
              <a:solidFill>
                <a:srgbClr val="5E97E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972DAF-7374-2DC5-2BCB-4012A4C606CA}"/>
                </a:ext>
              </a:extLst>
            </p:cNvPr>
            <p:cNvSpPr txBox="1"/>
            <p:nvPr/>
          </p:nvSpPr>
          <p:spPr>
            <a:xfrm>
              <a:off x="2952319" y="1949025"/>
              <a:ext cx="553357" cy="338554"/>
            </a:xfrm>
            <a:prstGeom prst="rect">
              <a:avLst/>
            </a:prstGeom>
            <a:solidFill>
              <a:srgbClr val="5E97E1"/>
            </a:solidFill>
            <a:ln w="50800" cap="rnd">
              <a:solidFill>
                <a:srgbClr val="5E97E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한수원 한돋움" panose="020B0600000101010101" charset="-127"/>
                  <a:ea typeface="한수원 한돋움" panose="020B0600000101010101" charset="-127"/>
                </a:rPr>
                <a:t>유저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FF0A2B-48DB-2513-2DC1-34481DD0115E}"/>
              </a:ext>
            </a:extLst>
          </p:cNvPr>
          <p:cNvGrpSpPr/>
          <p:nvPr/>
        </p:nvGrpSpPr>
        <p:grpSpPr>
          <a:xfrm>
            <a:off x="2952319" y="3807285"/>
            <a:ext cx="5807595" cy="2005373"/>
            <a:chOff x="3174882" y="3806082"/>
            <a:chExt cx="5807595" cy="200537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2A76CA2-DFB2-EF27-7134-1428DDB5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09521" y="4191979"/>
              <a:ext cx="5772956" cy="1619476"/>
            </a:xfrm>
            <a:prstGeom prst="rect">
              <a:avLst/>
            </a:prstGeom>
            <a:ln w="57150">
              <a:solidFill>
                <a:srgbClr val="5E97E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AFD60A-546E-C33C-95BA-B78B560F1F38}"/>
                </a:ext>
              </a:extLst>
            </p:cNvPr>
            <p:cNvSpPr txBox="1"/>
            <p:nvPr/>
          </p:nvSpPr>
          <p:spPr>
            <a:xfrm>
              <a:off x="3174882" y="3806082"/>
              <a:ext cx="553357" cy="338554"/>
            </a:xfrm>
            <a:prstGeom prst="rect">
              <a:avLst/>
            </a:prstGeom>
            <a:solidFill>
              <a:srgbClr val="5E97E1"/>
            </a:solidFill>
            <a:ln w="50800" cap="rnd">
              <a:solidFill>
                <a:srgbClr val="5E97E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한수원 한돋움" panose="020B0600000101010101" charset="-127"/>
                  <a:ea typeface="한수원 한돋움" panose="020B0600000101010101" charset="-127"/>
                </a:rPr>
                <a:t>기업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4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33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06.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12939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DB7BB6-70C2-86EF-36AA-B93D6DBB81C5}"/>
              </a:ext>
            </a:extLst>
          </p:cNvPr>
          <p:cNvSpPr/>
          <p:nvPr/>
        </p:nvSpPr>
        <p:spPr>
          <a:xfrm>
            <a:off x="325176" y="1086411"/>
            <a:ext cx="4488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채용게시글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작성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·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·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F8399A-DDA2-D2EE-166F-C60A63ED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90" y="1854045"/>
            <a:ext cx="3367187" cy="4437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58134D-350B-3C1B-AE18-9C3307244161}"/>
              </a:ext>
            </a:extLst>
          </p:cNvPr>
          <p:cNvGrpSpPr/>
          <p:nvPr/>
        </p:nvGrpSpPr>
        <p:grpSpPr>
          <a:xfrm>
            <a:off x="8122061" y="1778908"/>
            <a:ext cx="3481149" cy="4437084"/>
            <a:chOff x="8122061" y="1854045"/>
            <a:chExt cx="3481149" cy="44370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2C9ABC-D1E6-A380-0153-608F4BB9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061" y="1854045"/>
              <a:ext cx="3481149" cy="44370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0D3544-6344-22B6-9DD2-9030B27F81EC}"/>
                </a:ext>
              </a:extLst>
            </p:cNvPr>
            <p:cNvSpPr/>
            <p:nvPr/>
          </p:nvSpPr>
          <p:spPr>
            <a:xfrm>
              <a:off x="8808244" y="4724400"/>
              <a:ext cx="1427956" cy="3049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0E8D1A3-5CE1-CE49-B143-7FD89C8B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801" y="1854045"/>
            <a:ext cx="3408436" cy="44370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A413D74-D869-0EF9-D5C1-D0165AA627B6}"/>
              </a:ext>
            </a:extLst>
          </p:cNvPr>
          <p:cNvGrpSpPr/>
          <p:nvPr/>
        </p:nvGrpSpPr>
        <p:grpSpPr>
          <a:xfrm>
            <a:off x="8062422" y="1778908"/>
            <a:ext cx="3676409" cy="4542978"/>
            <a:chOff x="8062422" y="1778908"/>
            <a:chExt cx="3676409" cy="45429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E16235F-097D-F024-2507-BE3DBDBC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2061" y="1778908"/>
              <a:ext cx="3481149" cy="443708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4C8506-9F9B-54E4-93C4-604136AE9CA5}"/>
                </a:ext>
              </a:extLst>
            </p:cNvPr>
            <p:cNvSpPr/>
            <p:nvPr/>
          </p:nvSpPr>
          <p:spPr>
            <a:xfrm>
              <a:off x="8062422" y="4149970"/>
              <a:ext cx="3676409" cy="21719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80AA947-187A-48B0-07E1-2AFB17D60F06}"/>
              </a:ext>
            </a:extLst>
          </p:cNvPr>
          <p:cNvGrpSpPr/>
          <p:nvPr/>
        </p:nvGrpSpPr>
        <p:grpSpPr>
          <a:xfrm>
            <a:off x="3012199" y="1609631"/>
            <a:ext cx="6911031" cy="1360101"/>
            <a:chOff x="522276" y="1555826"/>
            <a:chExt cx="6911031" cy="13601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616827-96DB-2E20-08A7-0C38093340F6}"/>
                </a:ext>
              </a:extLst>
            </p:cNvPr>
            <p:cNvSpPr txBox="1"/>
            <p:nvPr/>
          </p:nvSpPr>
          <p:spPr>
            <a:xfrm>
              <a:off x="522276" y="1555826"/>
              <a:ext cx="1164101" cy="338554"/>
            </a:xfrm>
            <a:prstGeom prst="rect">
              <a:avLst/>
            </a:prstGeom>
            <a:solidFill>
              <a:srgbClr val="5E97E1"/>
            </a:solidFill>
            <a:ln w="50800" cap="rnd">
              <a:solidFill>
                <a:srgbClr val="5E97E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한수원 한돋움" panose="020B0600000101010101" charset="-127"/>
                  <a:ea typeface="한수원 한돋움" panose="020B0600000101010101" charset="-127"/>
                </a:rPr>
                <a:t>채용 게시물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FA2156F-6921-5A69-BC78-30AD5FA8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297" y="1906136"/>
              <a:ext cx="6878010" cy="1009791"/>
            </a:xfrm>
            <a:prstGeom prst="rect">
              <a:avLst/>
            </a:prstGeom>
            <a:ln w="57150">
              <a:solidFill>
                <a:srgbClr val="5E97E1"/>
              </a:solidFill>
            </a:ln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E62B904-EF02-62B1-B1D2-45314E30E245}"/>
              </a:ext>
            </a:extLst>
          </p:cNvPr>
          <p:cNvGrpSpPr/>
          <p:nvPr/>
        </p:nvGrpSpPr>
        <p:grpSpPr>
          <a:xfrm>
            <a:off x="3012199" y="3264047"/>
            <a:ext cx="4177609" cy="1342555"/>
            <a:chOff x="721227" y="3030407"/>
            <a:chExt cx="4177609" cy="134255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9F632A-9E44-FD2C-F3CD-256286BA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4883" y="3401276"/>
              <a:ext cx="4143953" cy="971686"/>
            </a:xfrm>
            <a:prstGeom prst="rect">
              <a:avLst/>
            </a:prstGeom>
            <a:ln w="57150">
              <a:solidFill>
                <a:srgbClr val="5E97E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50C355-344E-B6A3-CED7-EC5402CF9D88}"/>
                </a:ext>
              </a:extLst>
            </p:cNvPr>
            <p:cNvSpPr txBox="1"/>
            <p:nvPr/>
          </p:nvSpPr>
          <p:spPr>
            <a:xfrm>
              <a:off x="721227" y="3030407"/>
              <a:ext cx="979755" cy="338554"/>
            </a:xfrm>
            <a:prstGeom prst="rect">
              <a:avLst/>
            </a:prstGeom>
            <a:solidFill>
              <a:srgbClr val="5E97E1"/>
            </a:solidFill>
            <a:ln w="50800" cap="rnd">
              <a:solidFill>
                <a:srgbClr val="5E97E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한수원 한돋움" panose="020B0600000101010101" charset="-127"/>
                  <a:ea typeface="한수원 한돋움" panose="020B0600000101010101" charset="-127"/>
                </a:rPr>
                <a:t>모집 조건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B124024-0629-7088-9F42-2BFC720430F1}"/>
              </a:ext>
            </a:extLst>
          </p:cNvPr>
          <p:cNvGrpSpPr/>
          <p:nvPr/>
        </p:nvGrpSpPr>
        <p:grpSpPr>
          <a:xfrm>
            <a:off x="3012199" y="4900916"/>
            <a:ext cx="4911137" cy="1360209"/>
            <a:chOff x="721227" y="4257432"/>
            <a:chExt cx="4911137" cy="136020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E779372-2387-8EE3-50C5-1AA71739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883" y="4617376"/>
              <a:ext cx="4877481" cy="1000265"/>
            </a:xfrm>
            <a:prstGeom prst="rect">
              <a:avLst/>
            </a:prstGeom>
            <a:ln w="57150">
              <a:solidFill>
                <a:srgbClr val="5E97E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831C4A-BCA8-69AE-8002-AE21B4BCEA69}"/>
                </a:ext>
              </a:extLst>
            </p:cNvPr>
            <p:cNvSpPr txBox="1"/>
            <p:nvPr/>
          </p:nvSpPr>
          <p:spPr>
            <a:xfrm>
              <a:off x="721227" y="4257432"/>
              <a:ext cx="979755" cy="338554"/>
            </a:xfrm>
            <a:prstGeom prst="rect">
              <a:avLst/>
            </a:prstGeom>
            <a:solidFill>
              <a:srgbClr val="5E97E1"/>
            </a:solidFill>
            <a:ln w="50800" cap="rnd">
              <a:solidFill>
                <a:srgbClr val="5E97E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한수원 한돋움" panose="020B0600000101010101" charset="-127"/>
                  <a:ea typeface="한수원 한돋움" panose="020B0600000101010101" charset="-127"/>
                </a:rPr>
                <a:t>근무 조건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8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33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06.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12939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DB7BB6-70C2-86EF-36AA-B93D6DBB81C5}"/>
              </a:ext>
            </a:extLst>
          </p:cNvPr>
          <p:cNvSpPr/>
          <p:nvPr/>
        </p:nvSpPr>
        <p:spPr>
          <a:xfrm>
            <a:off x="325176" y="1086411"/>
            <a:ext cx="43813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알바 검색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·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지원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·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·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AEF5AB-29D4-FCFB-6C74-7635A048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533" y="1834451"/>
            <a:ext cx="3582303" cy="46483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9CB907-B227-EEC5-750D-4E39E68E40E3}"/>
              </a:ext>
            </a:extLst>
          </p:cNvPr>
          <p:cNvGrpSpPr/>
          <p:nvPr/>
        </p:nvGrpSpPr>
        <p:grpSpPr>
          <a:xfrm>
            <a:off x="8245783" y="1834451"/>
            <a:ext cx="3529292" cy="4648396"/>
            <a:chOff x="6582083" y="1875951"/>
            <a:chExt cx="3529292" cy="464839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3AF3049-76FB-C79B-06C6-4DB540AC7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2083" y="1875951"/>
              <a:ext cx="3529292" cy="46068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8A55AA4-4F1B-15B7-DE0E-CD48142B3FBC}"/>
                </a:ext>
              </a:extLst>
            </p:cNvPr>
            <p:cNvSpPr/>
            <p:nvPr/>
          </p:nvSpPr>
          <p:spPr>
            <a:xfrm>
              <a:off x="7271544" y="6219391"/>
              <a:ext cx="1427956" cy="3049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5760382-F8B8-D2D4-34C0-D605992EC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25" y="1875951"/>
            <a:ext cx="3656661" cy="46068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CC2AF5-CA86-4E47-F597-E4A645D6B3E5}"/>
              </a:ext>
            </a:extLst>
          </p:cNvPr>
          <p:cNvGrpSpPr/>
          <p:nvPr/>
        </p:nvGrpSpPr>
        <p:grpSpPr>
          <a:xfrm>
            <a:off x="2612702" y="2744967"/>
            <a:ext cx="6635603" cy="1971582"/>
            <a:chOff x="2650802" y="3255206"/>
            <a:chExt cx="6635603" cy="19715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15B2069-E06F-933B-D864-B62A78182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8583" y="3619160"/>
              <a:ext cx="6607822" cy="1607628"/>
            </a:xfrm>
            <a:prstGeom prst="rect">
              <a:avLst/>
            </a:prstGeom>
            <a:ln w="50800">
              <a:solidFill>
                <a:srgbClr val="5E97E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DB6C6E-7B86-AD99-D719-F653398B62A6}"/>
                </a:ext>
              </a:extLst>
            </p:cNvPr>
            <p:cNvSpPr txBox="1"/>
            <p:nvPr/>
          </p:nvSpPr>
          <p:spPr>
            <a:xfrm>
              <a:off x="2650802" y="3255206"/>
              <a:ext cx="1590500" cy="338554"/>
            </a:xfrm>
            <a:prstGeom prst="rect">
              <a:avLst/>
            </a:prstGeom>
            <a:solidFill>
              <a:srgbClr val="5E97E1"/>
            </a:solidFill>
            <a:ln w="50800" cap="rnd">
              <a:solidFill>
                <a:srgbClr val="5E97E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한수원 한돋움" panose="020B0600000101010101" charset="-127"/>
                  <a:ea typeface="한수원 한돋움" panose="020B0600000101010101" charset="-127"/>
                </a:rPr>
                <a:t>채용 게시물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04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프로젝트 소개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DA897A8-5748-6C9D-168A-C7C5415CA4F1}"/>
              </a:ext>
            </a:extLst>
          </p:cNvPr>
          <p:cNvSpPr txBox="1"/>
          <p:nvPr/>
        </p:nvSpPr>
        <p:spPr>
          <a:xfrm>
            <a:off x="4335248" y="3429000"/>
            <a:ext cx="3294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한수원 한돋움" panose="020B0600000101010101" charset="-127"/>
                <a:ea typeface="한수원 한돋움" panose="020B0600000101010101" charset="-127"/>
              </a:rPr>
              <a:t>방학 때 뭐하지 </a:t>
            </a:r>
            <a:r>
              <a:rPr lang="en-US" altLang="ko-KR" sz="3600" dirty="0">
                <a:latin typeface="한수원 한돋움" panose="020B0600000101010101" charset="-127"/>
                <a:ea typeface="한수원 한돋움" panose="020B0600000101010101" charset="-127"/>
              </a:rPr>
              <a:t>?</a:t>
            </a:r>
            <a:endParaRPr lang="ko-KR" altLang="en-US" sz="3600" dirty="0">
              <a:latin typeface="한수원 한돋움" panose="020B0600000101010101" charset="-127"/>
              <a:ea typeface="한수원 한돋움" panose="020B0600000101010101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BED26A7-89CE-C2AD-2AB2-BCC4814D8B7E}"/>
              </a:ext>
            </a:extLst>
          </p:cNvPr>
          <p:cNvGrpSpPr/>
          <p:nvPr/>
        </p:nvGrpSpPr>
        <p:grpSpPr>
          <a:xfrm>
            <a:off x="236009" y="1114572"/>
            <a:ext cx="6975454" cy="5498627"/>
            <a:chOff x="236009" y="1114572"/>
            <a:chExt cx="6975454" cy="549862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E86185-FA90-ABCA-9538-FCF3DB1FF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009" y="1114572"/>
              <a:ext cx="6975454" cy="5498627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928B9B-462B-135A-985C-519CDF3DDE14}"/>
                </a:ext>
              </a:extLst>
            </p:cNvPr>
            <p:cNvSpPr/>
            <p:nvPr/>
          </p:nvSpPr>
          <p:spPr>
            <a:xfrm>
              <a:off x="1497893" y="2505778"/>
              <a:ext cx="5139127" cy="3382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95D900-A040-C19B-9235-D678049BE404}"/>
              </a:ext>
            </a:extLst>
          </p:cNvPr>
          <p:cNvGrpSpPr/>
          <p:nvPr/>
        </p:nvGrpSpPr>
        <p:grpSpPr>
          <a:xfrm>
            <a:off x="6456486" y="1114575"/>
            <a:ext cx="5444256" cy="4628853"/>
            <a:chOff x="6456486" y="1114575"/>
            <a:chExt cx="5444256" cy="462885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9BD1B41-C7A5-30FA-53F9-CBF5964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6486" y="1114575"/>
              <a:ext cx="5444256" cy="462885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FA230B-21E2-53BA-02B7-5DA676A93145}"/>
                </a:ext>
              </a:extLst>
            </p:cNvPr>
            <p:cNvSpPr/>
            <p:nvPr/>
          </p:nvSpPr>
          <p:spPr>
            <a:xfrm>
              <a:off x="6547071" y="2336676"/>
              <a:ext cx="4598693" cy="3382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A157A8A-2D0A-9A2C-CCF1-5EE01A8B8AC7}"/>
              </a:ext>
            </a:extLst>
          </p:cNvPr>
          <p:cNvGrpSpPr/>
          <p:nvPr/>
        </p:nvGrpSpPr>
        <p:grpSpPr>
          <a:xfrm>
            <a:off x="657194" y="3110848"/>
            <a:ext cx="4541590" cy="5256332"/>
            <a:chOff x="657194" y="3741391"/>
            <a:chExt cx="4541590" cy="525633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987428B-36A7-3D55-EA77-6D2BC433B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194" y="3741391"/>
              <a:ext cx="4541590" cy="5256332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89884A8-586E-525C-238C-13CD5C984491}"/>
                </a:ext>
              </a:extLst>
            </p:cNvPr>
            <p:cNvSpPr/>
            <p:nvPr/>
          </p:nvSpPr>
          <p:spPr>
            <a:xfrm>
              <a:off x="843367" y="4346728"/>
              <a:ext cx="4223934" cy="6260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36383CF8-1240-4153-855F-B6044D815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23" y="2428824"/>
            <a:ext cx="8513478" cy="67641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BF012A-D53D-ABCF-4D69-D059FF008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223" y="1519501"/>
            <a:ext cx="10326541" cy="7335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9F23242-2024-945F-1DE5-E904C2EC0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423" y="3280216"/>
            <a:ext cx="6401693" cy="9907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976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33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06.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12939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DB7BB6-70C2-86EF-36AA-B93D6DBB81C5}"/>
              </a:ext>
            </a:extLst>
          </p:cNvPr>
          <p:cNvSpPr/>
          <p:nvPr/>
        </p:nvSpPr>
        <p:spPr>
          <a:xfrm>
            <a:off x="325176" y="1086411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BD6A7D-D7CE-7AEF-123F-E884F77F0581}"/>
              </a:ext>
            </a:extLst>
          </p:cNvPr>
          <p:cNvSpPr/>
          <p:nvPr/>
        </p:nvSpPr>
        <p:spPr>
          <a:xfrm>
            <a:off x="325176" y="1086411"/>
            <a:ext cx="5763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채용 공고 게시글 관심 알바 추가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·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해제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C8325B-E5AD-E020-CF45-741862B3F4BC}"/>
              </a:ext>
            </a:extLst>
          </p:cNvPr>
          <p:cNvGrpSpPr/>
          <p:nvPr/>
        </p:nvGrpSpPr>
        <p:grpSpPr>
          <a:xfrm>
            <a:off x="1786755" y="1812694"/>
            <a:ext cx="3526367" cy="4710271"/>
            <a:chOff x="1786755" y="1812694"/>
            <a:chExt cx="3526367" cy="47102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B4B254-B910-71A5-C62E-125B2D1EF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755" y="1869081"/>
              <a:ext cx="3526367" cy="46538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958560-2600-AC98-F3EA-7D1497F64826}"/>
                </a:ext>
              </a:extLst>
            </p:cNvPr>
            <p:cNvSpPr/>
            <p:nvPr/>
          </p:nvSpPr>
          <p:spPr>
            <a:xfrm>
              <a:off x="4896644" y="1812694"/>
              <a:ext cx="416478" cy="3717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973974-C3F5-FE36-1BE3-2853E060A4E0}"/>
              </a:ext>
            </a:extLst>
          </p:cNvPr>
          <p:cNvGrpSpPr/>
          <p:nvPr/>
        </p:nvGrpSpPr>
        <p:grpSpPr>
          <a:xfrm>
            <a:off x="6878878" y="1869081"/>
            <a:ext cx="3526367" cy="4541109"/>
            <a:chOff x="6878878" y="1869081"/>
            <a:chExt cx="3526367" cy="45411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476DA08-5DAE-21CA-658C-DDBBA3F6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8878" y="1869081"/>
              <a:ext cx="3526367" cy="454110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BD51B2F-FF33-F724-47CE-5F1289D12310}"/>
                </a:ext>
              </a:extLst>
            </p:cNvPr>
            <p:cNvSpPr/>
            <p:nvPr/>
          </p:nvSpPr>
          <p:spPr>
            <a:xfrm>
              <a:off x="9908089" y="2592888"/>
              <a:ext cx="484630" cy="4805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3794E1-1C60-69FD-D950-E8BBA78CE9C2}"/>
              </a:ext>
            </a:extLst>
          </p:cNvPr>
          <p:cNvGrpSpPr/>
          <p:nvPr/>
        </p:nvGrpSpPr>
        <p:grpSpPr>
          <a:xfrm>
            <a:off x="4769794" y="4004384"/>
            <a:ext cx="2425400" cy="1338433"/>
            <a:chOff x="4757411" y="3002523"/>
            <a:chExt cx="2425400" cy="13384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F32A45C-A8FA-B912-4F07-12BB3130E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176" y="3369270"/>
              <a:ext cx="2400635" cy="971686"/>
            </a:xfrm>
            <a:prstGeom prst="rect">
              <a:avLst/>
            </a:prstGeom>
            <a:ln w="50800">
              <a:solidFill>
                <a:srgbClr val="5E97E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CE7519-39E2-2039-5442-0F6C6839038C}"/>
                </a:ext>
              </a:extLst>
            </p:cNvPr>
            <p:cNvSpPr txBox="1"/>
            <p:nvPr/>
          </p:nvSpPr>
          <p:spPr>
            <a:xfrm>
              <a:off x="4757411" y="3002523"/>
              <a:ext cx="979755" cy="338554"/>
            </a:xfrm>
            <a:prstGeom prst="rect">
              <a:avLst/>
            </a:prstGeom>
            <a:solidFill>
              <a:srgbClr val="5E97E1"/>
            </a:solidFill>
            <a:ln w="50800" cap="rnd">
              <a:solidFill>
                <a:srgbClr val="5E97E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한수원 한돋움" panose="020B0600000101010101" charset="-127"/>
                  <a:ea typeface="한수원 한돋움" panose="020B0600000101010101" charset="-127"/>
                </a:rPr>
                <a:t>관심 알바</a:t>
              </a:r>
              <a:endParaRPr lang="ko-KR" altLang="en-US" sz="1600" dirty="0">
                <a:solidFill>
                  <a:schemeClr val="bg1"/>
                </a:solidFill>
                <a:latin typeface="한수원 한돋움" panose="020B0600000101010101" charset="-127"/>
                <a:ea typeface="한수원 한돋움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27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4">
            <a:extLst>
              <a:ext uri="{FF2B5EF4-FFF2-40B4-BE49-F238E27FC236}">
                <a16:creationId xmlns:a16="http://schemas.microsoft.com/office/drawing/2014/main" id="{F454C835-61FA-A1BB-8DDD-2BF2AA6DCD80}"/>
              </a:ext>
            </a:extLst>
          </p:cNvPr>
          <p:cNvSpPr/>
          <p:nvPr/>
        </p:nvSpPr>
        <p:spPr>
          <a:xfrm>
            <a:off x="-1136987" y="4018810"/>
            <a:ext cx="12482711" cy="4432566"/>
          </a:xfrm>
          <a:custGeom>
            <a:avLst/>
            <a:gdLst>
              <a:gd name="connsiteX0" fmla="*/ 0 w 10415916"/>
              <a:gd name="connsiteY0" fmla="*/ 0 h 2415876"/>
              <a:gd name="connsiteX1" fmla="*/ 10415916 w 10415916"/>
              <a:gd name="connsiteY1" fmla="*/ 0 h 2415876"/>
              <a:gd name="connsiteX2" fmla="*/ 10415916 w 10415916"/>
              <a:gd name="connsiteY2" fmla="*/ 2415876 h 2415876"/>
              <a:gd name="connsiteX3" fmla="*/ 0 w 10415916"/>
              <a:gd name="connsiteY3" fmla="*/ 2415876 h 2415876"/>
              <a:gd name="connsiteX4" fmla="*/ 0 w 10415916"/>
              <a:gd name="connsiteY4" fmla="*/ 0 h 2415876"/>
              <a:gd name="connsiteX0" fmla="*/ 0 w 14123620"/>
              <a:gd name="connsiteY0" fmla="*/ 0 h 5434649"/>
              <a:gd name="connsiteX1" fmla="*/ 10415916 w 14123620"/>
              <a:gd name="connsiteY1" fmla="*/ 0 h 5434649"/>
              <a:gd name="connsiteX2" fmla="*/ 14123620 w 14123620"/>
              <a:gd name="connsiteY2" fmla="*/ 5434649 h 5434649"/>
              <a:gd name="connsiteX3" fmla="*/ 0 w 14123620"/>
              <a:gd name="connsiteY3" fmla="*/ 2415876 h 5434649"/>
              <a:gd name="connsiteX4" fmla="*/ 0 w 14123620"/>
              <a:gd name="connsiteY4" fmla="*/ 0 h 5434649"/>
              <a:gd name="connsiteX0" fmla="*/ 0 w 14123620"/>
              <a:gd name="connsiteY0" fmla="*/ 0 h 5434649"/>
              <a:gd name="connsiteX1" fmla="*/ 10415916 w 14123620"/>
              <a:gd name="connsiteY1" fmla="*/ 0 h 5434649"/>
              <a:gd name="connsiteX2" fmla="*/ 14123620 w 14123620"/>
              <a:gd name="connsiteY2" fmla="*/ 5434649 h 5434649"/>
              <a:gd name="connsiteX3" fmla="*/ 0 w 14123620"/>
              <a:gd name="connsiteY3" fmla="*/ 2415876 h 5434649"/>
              <a:gd name="connsiteX4" fmla="*/ 0 w 14123620"/>
              <a:gd name="connsiteY4" fmla="*/ 0 h 5434649"/>
              <a:gd name="connsiteX0" fmla="*/ 0 w 12858491"/>
              <a:gd name="connsiteY0" fmla="*/ 0 h 7338605"/>
              <a:gd name="connsiteX1" fmla="*/ 10415916 w 12858491"/>
              <a:gd name="connsiteY1" fmla="*/ 0 h 7338605"/>
              <a:gd name="connsiteX2" fmla="*/ 12858491 w 12858491"/>
              <a:gd name="connsiteY2" fmla="*/ 7338605 h 7338605"/>
              <a:gd name="connsiteX3" fmla="*/ 0 w 12858491"/>
              <a:gd name="connsiteY3" fmla="*/ 2415876 h 7338605"/>
              <a:gd name="connsiteX4" fmla="*/ 0 w 12858491"/>
              <a:gd name="connsiteY4" fmla="*/ 0 h 7338605"/>
              <a:gd name="connsiteX0" fmla="*/ 0 w 10415916"/>
              <a:gd name="connsiteY0" fmla="*/ 0 h 2428402"/>
              <a:gd name="connsiteX1" fmla="*/ 10415916 w 10415916"/>
              <a:gd name="connsiteY1" fmla="*/ 0 h 2428402"/>
              <a:gd name="connsiteX2" fmla="*/ 10415916 w 10415916"/>
              <a:gd name="connsiteY2" fmla="*/ 2428402 h 2428402"/>
              <a:gd name="connsiteX3" fmla="*/ 0 w 10415916"/>
              <a:gd name="connsiteY3" fmla="*/ 2415876 h 2428402"/>
              <a:gd name="connsiteX4" fmla="*/ 0 w 10415916"/>
              <a:gd name="connsiteY4" fmla="*/ 0 h 2428402"/>
              <a:gd name="connsiteX0" fmla="*/ 2066795 w 12482711"/>
              <a:gd name="connsiteY0" fmla="*/ 0 h 4432566"/>
              <a:gd name="connsiteX1" fmla="*/ 12482711 w 12482711"/>
              <a:gd name="connsiteY1" fmla="*/ 0 h 4432566"/>
              <a:gd name="connsiteX2" fmla="*/ 12482711 w 12482711"/>
              <a:gd name="connsiteY2" fmla="*/ 2428402 h 4432566"/>
              <a:gd name="connsiteX3" fmla="*/ 0 w 12482711"/>
              <a:gd name="connsiteY3" fmla="*/ 4432566 h 4432566"/>
              <a:gd name="connsiteX4" fmla="*/ 2066795 w 12482711"/>
              <a:gd name="connsiteY4" fmla="*/ 0 h 4432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711" h="4432566">
                <a:moveTo>
                  <a:pt x="2066795" y="0"/>
                </a:moveTo>
                <a:lnTo>
                  <a:pt x="12482711" y="0"/>
                </a:lnTo>
                <a:lnTo>
                  <a:pt x="12482711" y="2428402"/>
                </a:lnTo>
                <a:lnTo>
                  <a:pt x="0" y="4432566"/>
                </a:lnTo>
                <a:lnTo>
                  <a:pt x="2066795" y="0"/>
                </a:lnTo>
                <a:close/>
              </a:path>
            </a:pathLst>
          </a:cu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04FE29-FA3E-7586-F7E9-E878EE080EC7}"/>
              </a:ext>
            </a:extLst>
          </p:cNvPr>
          <p:cNvSpPr/>
          <p:nvPr/>
        </p:nvSpPr>
        <p:spPr>
          <a:xfrm>
            <a:off x="929809" y="1195036"/>
            <a:ext cx="12858491" cy="7338605"/>
          </a:xfrm>
          <a:custGeom>
            <a:avLst/>
            <a:gdLst>
              <a:gd name="connsiteX0" fmla="*/ 0 w 10415916"/>
              <a:gd name="connsiteY0" fmla="*/ 0 h 2415876"/>
              <a:gd name="connsiteX1" fmla="*/ 10415916 w 10415916"/>
              <a:gd name="connsiteY1" fmla="*/ 0 h 2415876"/>
              <a:gd name="connsiteX2" fmla="*/ 10415916 w 10415916"/>
              <a:gd name="connsiteY2" fmla="*/ 2415876 h 2415876"/>
              <a:gd name="connsiteX3" fmla="*/ 0 w 10415916"/>
              <a:gd name="connsiteY3" fmla="*/ 2415876 h 2415876"/>
              <a:gd name="connsiteX4" fmla="*/ 0 w 10415916"/>
              <a:gd name="connsiteY4" fmla="*/ 0 h 2415876"/>
              <a:gd name="connsiteX0" fmla="*/ 0 w 14123620"/>
              <a:gd name="connsiteY0" fmla="*/ 0 h 5434649"/>
              <a:gd name="connsiteX1" fmla="*/ 10415916 w 14123620"/>
              <a:gd name="connsiteY1" fmla="*/ 0 h 5434649"/>
              <a:gd name="connsiteX2" fmla="*/ 14123620 w 14123620"/>
              <a:gd name="connsiteY2" fmla="*/ 5434649 h 5434649"/>
              <a:gd name="connsiteX3" fmla="*/ 0 w 14123620"/>
              <a:gd name="connsiteY3" fmla="*/ 2415876 h 5434649"/>
              <a:gd name="connsiteX4" fmla="*/ 0 w 14123620"/>
              <a:gd name="connsiteY4" fmla="*/ 0 h 5434649"/>
              <a:gd name="connsiteX0" fmla="*/ 0 w 14123620"/>
              <a:gd name="connsiteY0" fmla="*/ 0 h 5434649"/>
              <a:gd name="connsiteX1" fmla="*/ 10415916 w 14123620"/>
              <a:gd name="connsiteY1" fmla="*/ 0 h 5434649"/>
              <a:gd name="connsiteX2" fmla="*/ 14123620 w 14123620"/>
              <a:gd name="connsiteY2" fmla="*/ 5434649 h 5434649"/>
              <a:gd name="connsiteX3" fmla="*/ 0 w 14123620"/>
              <a:gd name="connsiteY3" fmla="*/ 2415876 h 5434649"/>
              <a:gd name="connsiteX4" fmla="*/ 0 w 14123620"/>
              <a:gd name="connsiteY4" fmla="*/ 0 h 5434649"/>
              <a:gd name="connsiteX0" fmla="*/ 0 w 12858491"/>
              <a:gd name="connsiteY0" fmla="*/ 0 h 7338605"/>
              <a:gd name="connsiteX1" fmla="*/ 10415916 w 12858491"/>
              <a:gd name="connsiteY1" fmla="*/ 0 h 7338605"/>
              <a:gd name="connsiteX2" fmla="*/ 12858491 w 12858491"/>
              <a:gd name="connsiteY2" fmla="*/ 7338605 h 7338605"/>
              <a:gd name="connsiteX3" fmla="*/ 0 w 12858491"/>
              <a:gd name="connsiteY3" fmla="*/ 2415876 h 7338605"/>
              <a:gd name="connsiteX4" fmla="*/ 0 w 12858491"/>
              <a:gd name="connsiteY4" fmla="*/ 0 h 733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8491" h="7338605">
                <a:moveTo>
                  <a:pt x="0" y="0"/>
                </a:moveTo>
                <a:lnTo>
                  <a:pt x="10415916" y="0"/>
                </a:lnTo>
                <a:lnTo>
                  <a:pt x="12858491" y="7338605"/>
                </a:lnTo>
                <a:lnTo>
                  <a:pt x="0" y="241587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15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07.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프로젝트 소감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76BFB4-D8FB-5947-82A0-6D0D3F708980}"/>
              </a:ext>
            </a:extLst>
          </p:cNvPr>
          <p:cNvGrpSpPr/>
          <p:nvPr/>
        </p:nvGrpSpPr>
        <p:grpSpPr>
          <a:xfrm>
            <a:off x="929810" y="1195035"/>
            <a:ext cx="10415916" cy="2415877"/>
            <a:chOff x="929810" y="1195035"/>
            <a:chExt cx="10415916" cy="241587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1B1FA23-6E18-0D13-2AAA-A217B23546A0}"/>
                </a:ext>
              </a:extLst>
            </p:cNvPr>
            <p:cNvGrpSpPr/>
            <p:nvPr/>
          </p:nvGrpSpPr>
          <p:grpSpPr>
            <a:xfrm>
              <a:off x="929810" y="1195035"/>
              <a:ext cx="10415916" cy="2415877"/>
              <a:chOff x="929810" y="1195035"/>
              <a:chExt cx="10415916" cy="2415877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6672F04-834D-AD80-282A-302052262198}"/>
                  </a:ext>
                </a:extLst>
              </p:cNvPr>
              <p:cNvGrpSpPr/>
              <p:nvPr/>
            </p:nvGrpSpPr>
            <p:grpSpPr>
              <a:xfrm>
                <a:off x="929810" y="1195035"/>
                <a:ext cx="10415916" cy="2415877"/>
                <a:chOff x="3359944" y="1231627"/>
                <a:chExt cx="5472112" cy="4394745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C630DF8E-8406-45FF-922D-C73EDCFBC84A}"/>
                    </a:ext>
                  </a:extLst>
                </p:cNvPr>
                <p:cNvSpPr/>
                <p:nvPr/>
              </p:nvSpPr>
              <p:spPr>
                <a:xfrm>
                  <a:off x="3359944" y="1231629"/>
                  <a:ext cx="5472112" cy="4394743"/>
                </a:xfrm>
                <a:prstGeom prst="rect">
                  <a:avLst/>
                </a:prstGeom>
                <a:solidFill>
                  <a:srgbClr val="ECEDEE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>
                    <a:latin typeface="한수원 한돋움" panose="020B0600000101010101" pitchFamily="50" charset="-127"/>
                    <a:ea typeface="한수원 한돋움" panose="020B0600000101010101" pitchFamily="50" charset="-127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DA0EB58B-2A19-4D0C-AD65-DED9373821BF}"/>
                    </a:ext>
                  </a:extLst>
                </p:cNvPr>
                <p:cNvSpPr/>
                <p:nvPr/>
              </p:nvSpPr>
              <p:spPr>
                <a:xfrm>
                  <a:off x="3359944" y="1231627"/>
                  <a:ext cx="5472112" cy="208515"/>
                </a:xfrm>
                <a:prstGeom prst="rect">
                  <a:avLst/>
                </a:prstGeom>
                <a:solidFill>
                  <a:srgbClr val="5E97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>
                    <a:latin typeface="한수원 한돋움" panose="020B0600000101010101" pitchFamily="50" charset="-127"/>
                    <a:ea typeface="한수원 한돋움" panose="020B0600000101010101" pitchFamily="50" charset="-127"/>
                  </a:endParaRPr>
                </a:p>
              </p:txBody>
            </p:sp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980FA5C-77DC-73A7-8E01-5C0E6F63D6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044" b="3044"/>
              <a:stretch/>
            </p:blipFill>
            <p:spPr>
              <a:xfrm>
                <a:off x="1487726" y="1475770"/>
                <a:ext cx="1512000" cy="1512000"/>
              </a:xfrm>
              <a:prstGeom prst="ellipse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801D9D-E308-5644-6F9C-2A5512D3D7D5}"/>
                  </a:ext>
                </a:extLst>
              </p:cNvPr>
              <p:cNvSpPr txBox="1"/>
              <p:nvPr/>
            </p:nvSpPr>
            <p:spPr>
              <a:xfrm>
                <a:off x="3557641" y="1664050"/>
                <a:ext cx="7253086" cy="1435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한수원 한돋움" panose="020B0600000101010101" charset="-127"/>
                    <a:ea typeface="한수원 한돋움" panose="020B0600000101010101" charset="-127"/>
                  </a:rPr>
                  <a:t>중간에 테이블을 변경하는 일이 얼마나 번거롭고 난이도가 높은 작업인지 실감하게 되었습니다</a:t>
                </a:r>
                <a:r>
                  <a:rPr lang="en-US" altLang="ko-KR" sz="2000" dirty="0">
                    <a:latin typeface="한수원 한돋움" panose="020B0600000101010101" charset="-127"/>
                    <a:ea typeface="한수원 한돋움" panose="020B0600000101010101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한수원 한돋움" panose="020B0600000101010101" charset="-127"/>
                    <a:ea typeface="한수원 한돋움" panose="020B0600000101010101" charset="-127"/>
                  </a:rPr>
                  <a:t>처음 만들 때부터 신중하게 설계해야 하는 이유를 몸소 느꼈습니다</a:t>
                </a:r>
                <a:r>
                  <a:rPr lang="en-US" altLang="ko-KR" sz="2000" dirty="0">
                    <a:latin typeface="한수원 한돋움" panose="020B0600000101010101" charset="-127"/>
                    <a:ea typeface="한수원 한돋움" panose="020B0600000101010101" charset="-127"/>
                  </a:rPr>
                  <a:t>.</a:t>
                </a:r>
                <a:endParaRPr lang="ko-KR" altLang="en-US" sz="2000" dirty="0">
                  <a:latin typeface="한수원 한돋움" panose="020B0600000101010101" charset="-127"/>
                  <a:ea typeface="한수원 한돋움" panose="020B0600000101010101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1C46C22-7E64-6505-8BC3-156309170FF2}"/>
                </a:ext>
              </a:extLst>
            </p:cNvPr>
            <p:cNvSpPr txBox="1"/>
            <p:nvPr/>
          </p:nvSpPr>
          <p:spPr>
            <a:xfrm>
              <a:off x="1774687" y="3124270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dirty="0">
                  <a:latin typeface="한수원 한돋움" panose="020B0600000101010101" charset="-127"/>
                  <a:ea typeface="한수원 한돋움" panose="020B0600000101010101" charset="-127"/>
                </a:rPr>
                <a:t>이 유 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A285419-6A46-D1CA-77E4-3EA4A62146F8}"/>
              </a:ext>
            </a:extLst>
          </p:cNvPr>
          <p:cNvGrpSpPr/>
          <p:nvPr/>
        </p:nvGrpSpPr>
        <p:grpSpPr>
          <a:xfrm>
            <a:off x="929810" y="4030106"/>
            <a:ext cx="10415916" cy="2415877"/>
            <a:chOff x="929810" y="4030106"/>
            <a:chExt cx="10415916" cy="241587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8679190-87A1-9AE0-A754-DD1F241DDAE6}"/>
                </a:ext>
              </a:extLst>
            </p:cNvPr>
            <p:cNvGrpSpPr/>
            <p:nvPr/>
          </p:nvGrpSpPr>
          <p:grpSpPr>
            <a:xfrm>
              <a:off x="929810" y="4030106"/>
              <a:ext cx="10415916" cy="2415877"/>
              <a:chOff x="929810" y="2474703"/>
              <a:chExt cx="10415916" cy="2415877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85D398-8CAD-95FB-49E0-1648BF0CC0F8}"/>
                  </a:ext>
                </a:extLst>
              </p:cNvPr>
              <p:cNvGrpSpPr/>
              <p:nvPr/>
            </p:nvGrpSpPr>
            <p:grpSpPr>
              <a:xfrm>
                <a:off x="929810" y="2474703"/>
                <a:ext cx="10415916" cy="2415877"/>
                <a:chOff x="3359944" y="1231627"/>
                <a:chExt cx="5472112" cy="4394745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00FEBA31-AEB8-286B-F738-8BA4F3C12090}"/>
                    </a:ext>
                  </a:extLst>
                </p:cNvPr>
                <p:cNvSpPr/>
                <p:nvPr/>
              </p:nvSpPr>
              <p:spPr>
                <a:xfrm>
                  <a:off x="3359944" y="1231629"/>
                  <a:ext cx="5472112" cy="4394743"/>
                </a:xfrm>
                <a:prstGeom prst="rect">
                  <a:avLst/>
                </a:prstGeom>
                <a:solidFill>
                  <a:srgbClr val="ECEDEE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>
                    <a:latin typeface="한수원 한돋움" panose="020B0600000101010101" pitchFamily="50" charset="-127"/>
                    <a:ea typeface="한수원 한돋움" panose="020B0600000101010101" pitchFamily="50" charset="-127"/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86403651-5F4F-8C23-D9D9-BA4CD00009FA}"/>
                    </a:ext>
                  </a:extLst>
                </p:cNvPr>
                <p:cNvSpPr/>
                <p:nvPr/>
              </p:nvSpPr>
              <p:spPr>
                <a:xfrm>
                  <a:off x="3359944" y="1231627"/>
                  <a:ext cx="5472112" cy="208515"/>
                </a:xfrm>
                <a:prstGeom prst="rect">
                  <a:avLst/>
                </a:prstGeom>
                <a:solidFill>
                  <a:srgbClr val="5E97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한수원 한돋움" panose="020B0600000101010101" pitchFamily="50" charset="-127"/>
                    <a:ea typeface="한수원 한돋움" panose="020B0600000101010101" pitchFamily="50" charset="-127"/>
                  </a:endParaRP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6885EA-3151-E9D3-C4E5-19F51A8BC623}"/>
                  </a:ext>
                </a:extLst>
              </p:cNvPr>
              <p:cNvSpPr txBox="1"/>
              <p:nvPr/>
            </p:nvSpPr>
            <p:spPr>
              <a:xfrm>
                <a:off x="1395026" y="3195874"/>
                <a:ext cx="7253086" cy="973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한수원 한돋움" panose="020B0600000101010101" charset="-127"/>
                    <a:ea typeface="한수원 한돋움" panose="020B0600000101010101" charset="-127"/>
                  </a:rPr>
                  <a:t>이번 프로젝트에서 조 활동으로 협동심을 기를 수 있었고 새로운 공부가 될 수 있어서 좋은 경험으로 많이 배워갈 수 있었습니다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D9CA1FD-F4C5-18AC-4080-7C35CA2D2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92" t="13091" r="192" b="1862"/>
            <a:stretch/>
          </p:blipFill>
          <p:spPr>
            <a:xfrm>
              <a:off x="9240919" y="4317883"/>
              <a:ext cx="1512000" cy="1512000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B0F7EF-9A64-9C8F-05E0-744212E9A791}"/>
                </a:ext>
              </a:extLst>
            </p:cNvPr>
            <p:cNvSpPr txBox="1"/>
            <p:nvPr/>
          </p:nvSpPr>
          <p:spPr>
            <a:xfrm>
              <a:off x="9526277" y="595326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dirty="0">
                  <a:latin typeface="한수원 한돋움" panose="020B0600000101010101" charset="-127"/>
                  <a:ea typeface="한수원 한돋움" panose="020B0600000101010101" charset="-127"/>
                </a:rPr>
                <a:t>라 기 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509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07BBFF6-24CB-4F77-9890-75C64259016D}"/>
              </a:ext>
            </a:extLst>
          </p:cNvPr>
          <p:cNvGrpSpPr/>
          <p:nvPr/>
        </p:nvGrpSpPr>
        <p:grpSpPr>
          <a:xfrm>
            <a:off x="9769278" y="2663051"/>
            <a:ext cx="1598798" cy="215348"/>
            <a:chOff x="9769278" y="2663051"/>
            <a:chExt cx="1598798" cy="2153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5D5489-63F6-409F-BB3B-4D47D4CA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5E5D820-0247-4F87-A50F-B7745C29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C84580-2101-4E39-B880-951DF7901D1C}"/>
              </a:ext>
            </a:extLst>
          </p:cNvPr>
          <p:cNvGrpSpPr/>
          <p:nvPr/>
        </p:nvGrpSpPr>
        <p:grpSpPr>
          <a:xfrm>
            <a:off x="1617152" y="5139434"/>
            <a:ext cx="1748608" cy="205177"/>
            <a:chOff x="5836836" y="3872742"/>
            <a:chExt cx="1748608" cy="20517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0E83322-8C2F-4BE5-A399-59CC02B3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12580" y="3158175"/>
              <a:ext cx="144000" cy="16954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0B82E5-159C-4F78-A6B1-A3FCCCC2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65700" y="3092354"/>
              <a:ext cx="139355" cy="17001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BCA06C-EE81-4A06-AC04-A67134991943}"/>
              </a:ext>
            </a:extLst>
          </p:cNvPr>
          <p:cNvGrpSpPr/>
          <p:nvPr/>
        </p:nvGrpSpPr>
        <p:grpSpPr>
          <a:xfrm>
            <a:off x="10297420" y="3228149"/>
            <a:ext cx="541765" cy="618146"/>
            <a:chOff x="10297420" y="3228149"/>
            <a:chExt cx="541765" cy="6181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8EE2619-9842-4AF9-AEC6-B550091B1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CEFA33A-FC03-4A85-9D0D-D2A356083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6DDE1CC-81EE-4268-A68C-CC91F5A1D123}"/>
              </a:ext>
            </a:extLst>
          </p:cNvPr>
          <p:cNvGrpSpPr/>
          <p:nvPr/>
        </p:nvGrpSpPr>
        <p:grpSpPr>
          <a:xfrm>
            <a:off x="1436724" y="4796438"/>
            <a:ext cx="292206" cy="639498"/>
            <a:chOff x="5883064" y="3740294"/>
            <a:chExt cx="292206" cy="63949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D345C9A-C820-43DD-AA0E-2052D3369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883064" y="3803792"/>
              <a:ext cx="241408" cy="576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F52A3CF-809E-4124-BA73-FBF8543CB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933862" y="3740294"/>
              <a:ext cx="241408" cy="576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AC040-75EA-485B-8083-9F7E3ACFB0EE}"/>
              </a:ext>
            </a:extLst>
          </p:cNvPr>
          <p:cNvGrpSpPr/>
          <p:nvPr/>
        </p:nvGrpSpPr>
        <p:grpSpPr>
          <a:xfrm>
            <a:off x="3468887" y="4267282"/>
            <a:ext cx="192475" cy="1761308"/>
            <a:chOff x="8698578" y="-927975"/>
            <a:chExt cx="192475" cy="17613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32A9B7A-6C0F-477E-BC97-4CB14BAF9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698578" y="-862154"/>
              <a:ext cx="144000" cy="169548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8409028-7D46-4019-ACFA-6B78AB0E1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751698" y="-927975"/>
              <a:ext cx="139355" cy="170013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9905811-9CEB-4584-A010-40B9E771C1A0}"/>
              </a:ext>
            </a:extLst>
          </p:cNvPr>
          <p:cNvSpPr txBox="1"/>
          <p:nvPr/>
        </p:nvSpPr>
        <p:spPr>
          <a:xfrm>
            <a:off x="4272424" y="2921168"/>
            <a:ext cx="3647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105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프로젝트 소개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B871685-9938-4175-8DD8-F5D3291E3A2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01" y="2361800"/>
            <a:ext cx="3763674" cy="400763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C31C3F-F199-4FD5-B1CE-0F621DB4D15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5" y="1204430"/>
            <a:ext cx="4178300" cy="444913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accent1"/>
            </a:solidFill>
          </a:ln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CADD7C4-EFE8-39D3-F55E-1D91D78EBB34}"/>
              </a:ext>
            </a:extLst>
          </p:cNvPr>
          <p:cNvSpPr/>
          <p:nvPr/>
        </p:nvSpPr>
        <p:spPr>
          <a:xfrm>
            <a:off x="5982494" y="2828920"/>
            <a:ext cx="7429836" cy="1922990"/>
          </a:xfrm>
          <a:custGeom>
            <a:avLst/>
            <a:gdLst>
              <a:gd name="connsiteX0" fmla="*/ 6060482 w 6060818"/>
              <a:gd name="connsiteY0" fmla="*/ 497277 h 1922990"/>
              <a:gd name="connsiteX1" fmla="*/ 815382 w 6060818"/>
              <a:gd name="connsiteY1" fmla="*/ 78177 h 1922990"/>
              <a:gd name="connsiteX2" fmla="*/ 548682 w 6060818"/>
              <a:gd name="connsiteY2" fmla="*/ 1919677 h 1922990"/>
              <a:gd name="connsiteX3" fmla="*/ 6060482 w 6060818"/>
              <a:gd name="connsiteY3" fmla="*/ 497277 h 192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0818" h="1922990">
                <a:moveTo>
                  <a:pt x="6060482" y="497277"/>
                </a:moveTo>
                <a:cubicBezTo>
                  <a:pt x="6104932" y="190360"/>
                  <a:pt x="1734015" y="-158890"/>
                  <a:pt x="815382" y="78177"/>
                </a:cubicBezTo>
                <a:cubicBezTo>
                  <a:pt x="-103251" y="315244"/>
                  <a:pt x="-319151" y="1845594"/>
                  <a:pt x="548682" y="1919677"/>
                </a:cubicBezTo>
                <a:cubicBezTo>
                  <a:pt x="1416515" y="1993760"/>
                  <a:pt x="6016032" y="804194"/>
                  <a:pt x="6060482" y="497277"/>
                </a:cubicBezTo>
                <a:close/>
              </a:path>
            </a:pathLst>
          </a:cu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739C0B-D96F-9B97-850F-A40D8F79A4D7}"/>
              </a:ext>
            </a:extLst>
          </p:cNvPr>
          <p:cNvSpPr/>
          <p:nvPr/>
        </p:nvSpPr>
        <p:spPr>
          <a:xfrm>
            <a:off x="6561800" y="3115523"/>
            <a:ext cx="49680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알바 채용 프로그램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58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6968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요구사항 분석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1F2B4-D846-43D7-A61C-658785159B4B}"/>
              </a:ext>
            </a:extLst>
          </p:cNvPr>
          <p:cNvSpPr txBox="1"/>
          <p:nvPr/>
        </p:nvSpPr>
        <p:spPr>
          <a:xfrm>
            <a:off x="56438" y="1060882"/>
            <a:ext cx="12079123" cy="572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 err="1">
                <a:latin typeface="한수원 한돋움" panose="020B0600000101010101" charset="-127"/>
                <a:ea typeface="한수원 한돋움" panose="020B0600000101010101" charset="-127"/>
              </a:rPr>
              <a:t>알바몬스터의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 회원으로 가입하려면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회원 아이디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와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비밀번호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이름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생년월일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성별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이메일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휴대폰번호</a:t>
            </a:r>
            <a:r>
              <a:rPr lang="ko-KR" altLang="en-US" dirty="0" err="1">
                <a:latin typeface="한수원 한돋움" panose="020B0600000101010101" charset="-127"/>
                <a:ea typeface="한수원 한돋움" panose="020B0600000101010101" charset="-127"/>
              </a:rPr>
              <a:t>를입력해야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 한다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회원은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회원 아이디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로 식별한다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회원은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개인회원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과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기업회원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으로 구분되며 기업회원은 기업정보를 반드시 입력해야 한다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기업회원은 기업에 대한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사업자번호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상호명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대표자명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연락처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주소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회사규모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를 입력해야 한다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기업정보는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사업자번호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로 식별한다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하나의 기업에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여러 기업회원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이 존재할 수 있고 기업회원은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하나의 기업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만 가질 수 있다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기업회원은 채용게시물을 작성할 수 있고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게시물 번호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게시물 작성자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게시물 작성기업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우대사항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제목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상세내용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작성일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에 대한 정보를 유지해야 한다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채용게시물은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모집 조건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과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근무 조건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정보를 반드시 포함하고 있어야 한다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모집 조건은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게시물 번호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성별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연령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학력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모집인원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모집시작일정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모집종료일정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에 대한 정보를 유지해야 한다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근무 조건은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게시물 번호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근무기간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근무요일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근무시작시간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근무종료시간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급여액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급여형태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에 대한 정보를 유지해야 한다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채용게시물은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게시물 번호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로 식별한다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기업회원은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채용게시물을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여러개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 작성할 수 있고 채용게시물은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한 명의 기업회원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만 작성할 수 있다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 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개인회원은 채용 게시물을 보고 해당 채용 게시물에 지원 할 수 있으며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지원 내용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과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작성일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을 유지해야 한다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채용 게시물은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여러 개인회원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이 지원할 수 있다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개인회원은 관심있는 채용 게시물을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관심알바</a:t>
            </a:r>
            <a:r>
              <a:rPr lang="ko-KR" altLang="en-US" dirty="0" err="1">
                <a:latin typeface="한수원 한돋움" panose="020B0600000101010101" charset="-127"/>
                <a:ea typeface="한수원 한돋움" panose="020B0600000101010101" charset="-127"/>
              </a:rPr>
              <a:t>에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 담을 수 있다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 err="1">
                <a:latin typeface="한수원 한돋움" panose="020B0600000101010101" charset="-127"/>
                <a:ea typeface="한수원 한돋움" panose="020B0600000101010101" charset="-127"/>
              </a:rPr>
              <a:t>관심알바는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5E97E1"/>
                </a:highlight>
                <a:latin typeface="한수원 한돋움" panose="020B0600000101010101" charset="-127"/>
                <a:ea typeface="한수원 한돋움" panose="020B0600000101010101" charset="-127"/>
              </a:rPr>
              <a:t>여러 채용 게시물</a:t>
            </a:r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을 담을 수 있다</a:t>
            </a:r>
            <a:r>
              <a:rPr lang="en-US" altLang="ko-KR" dirty="0">
                <a:latin typeface="한수원 한돋움" panose="020B0600000101010101" charset="-127"/>
                <a:ea typeface="한수원 한돋움" panose="020B0600000101010101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592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19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개념적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023B90-CFC0-6808-23C3-3FA9333CE7BE}"/>
              </a:ext>
            </a:extLst>
          </p:cNvPr>
          <p:cNvSpPr/>
          <p:nvPr/>
        </p:nvSpPr>
        <p:spPr>
          <a:xfrm>
            <a:off x="339835" y="1159143"/>
            <a:ext cx="2653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개체와 속성 추출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1FFC1C3-674E-E04B-C9B6-8AC7986CE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083570"/>
              </p:ext>
            </p:extLst>
          </p:nvPr>
        </p:nvGraphicFramePr>
        <p:xfrm>
          <a:off x="377785" y="1958158"/>
          <a:ext cx="11426288" cy="3255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4329">
                  <a:extLst>
                    <a:ext uri="{9D8B030D-6E8A-4147-A177-3AD203B41FA5}">
                      <a16:colId xmlns:a16="http://schemas.microsoft.com/office/drawing/2014/main" val="3331332396"/>
                    </a:ext>
                  </a:extLst>
                </a:gridCol>
                <a:gridCol w="9671959">
                  <a:extLst>
                    <a:ext uri="{9D8B030D-6E8A-4147-A177-3AD203B41FA5}">
                      <a16:colId xmlns:a16="http://schemas.microsoft.com/office/drawing/2014/main" val="1901708348"/>
                    </a:ext>
                  </a:extLst>
                </a:gridCol>
              </a:tblGrid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개체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B9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B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55327"/>
                  </a:ext>
                </a:extLst>
              </a:tr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유저아이디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기업아이디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비밀번호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유형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이름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생년월일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성별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이메일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휴대폰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752790"/>
                  </a:ext>
                </a:extLst>
              </a:tr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사업자번호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기업명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대표자명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연락처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주소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회사규모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445076"/>
                  </a:ext>
                </a:extLst>
              </a:tr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채용 게시물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번호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작성자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제목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상세내용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508041"/>
                  </a:ext>
                </a:extLst>
              </a:tr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번호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성별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연령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학력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모집인원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모집시작일정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모집종료일정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660563"/>
                  </a:ext>
                </a:extLst>
              </a:tr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번호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근무기간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근무요일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근무시작시간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근무종료시간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급여액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, 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급여형태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68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54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19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개념적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023B90-CFC0-6808-23C3-3FA9333CE7BE}"/>
              </a:ext>
            </a:extLst>
          </p:cNvPr>
          <p:cNvSpPr/>
          <p:nvPr/>
        </p:nvSpPr>
        <p:spPr>
          <a:xfrm>
            <a:off x="339835" y="1159143"/>
            <a:ext cx="2653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개체와 속성 추출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1FFC1C3-674E-E04B-C9B6-8AC7986CE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76753"/>
              </p:ext>
            </p:extLst>
          </p:nvPr>
        </p:nvGraphicFramePr>
        <p:xfrm>
          <a:off x="377785" y="1958158"/>
          <a:ext cx="11426288" cy="4382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9160">
                  <a:extLst>
                    <a:ext uri="{9D8B030D-6E8A-4147-A177-3AD203B41FA5}">
                      <a16:colId xmlns:a16="http://schemas.microsoft.com/office/drawing/2014/main" val="3331332396"/>
                    </a:ext>
                  </a:extLst>
                </a:gridCol>
                <a:gridCol w="3036455">
                  <a:extLst>
                    <a:ext uri="{9D8B030D-6E8A-4147-A177-3AD203B41FA5}">
                      <a16:colId xmlns:a16="http://schemas.microsoft.com/office/drawing/2014/main" val="1901708348"/>
                    </a:ext>
                  </a:extLst>
                </a:gridCol>
                <a:gridCol w="2966687">
                  <a:extLst>
                    <a:ext uri="{9D8B030D-6E8A-4147-A177-3AD203B41FA5}">
                      <a16:colId xmlns:a16="http://schemas.microsoft.com/office/drawing/2014/main" val="2585023378"/>
                    </a:ext>
                  </a:extLst>
                </a:gridCol>
                <a:gridCol w="3223986">
                  <a:extLst>
                    <a:ext uri="{9D8B030D-6E8A-4147-A177-3AD203B41FA5}">
                      <a16:colId xmlns:a16="http://schemas.microsoft.com/office/drawing/2014/main" val="768613854"/>
                    </a:ext>
                  </a:extLst>
                </a:gridCol>
              </a:tblGrid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B9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관계에 참여하는 개체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B9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관계 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B9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B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55327"/>
                  </a:ext>
                </a:extLst>
              </a:tr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기업유저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유저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선택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기업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선택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  <a:endParaRPr lang="ko-KR" altLang="en-US" b="1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일대다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752790"/>
                  </a:ext>
                </a:extLst>
              </a:tr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채용 게시물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유저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선택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채용 게시물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선택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  <a:endParaRPr lang="ko-KR" altLang="en-US" b="1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일대다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445076"/>
                  </a:ext>
                </a:extLst>
              </a:tr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 조건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채용 게시물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필수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 조건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필수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일대일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508041"/>
                  </a:ext>
                </a:extLst>
              </a:tr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 조건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채용 게시물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필수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 조건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필수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일대일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660563"/>
                  </a:ext>
                </a:extLst>
              </a:tr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알바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유저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선택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채용 게시물 지원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선택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  <a:endParaRPr lang="ko-KR" altLang="en-US" b="1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다대다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687077"/>
                  </a:ext>
                </a:extLst>
              </a:tr>
              <a:tr h="54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관심 알바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유저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선택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관심 알바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(</a:t>
                      </a:r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선택</a:t>
                      </a:r>
                      <a:r>
                        <a:rPr lang="en-US" altLang="ko-KR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)</a:t>
                      </a:r>
                      <a:endParaRPr lang="ko-KR" altLang="en-US" b="1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다대다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20151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023600F-6796-0C78-E264-9DB0AFB1C2CE}"/>
              </a:ext>
            </a:extLst>
          </p:cNvPr>
          <p:cNvSpPr/>
          <p:nvPr/>
        </p:nvSpPr>
        <p:spPr>
          <a:xfrm>
            <a:off x="3126156" y="1313882"/>
            <a:ext cx="570015" cy="2137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29406A-3F5F-0B40-FC83-FFDFE1C4C240}"/>
              </a:ext>
            </a:extLst>
          </p:cNvPr>
          <p:cNvSpPr/>
          <p:nvPr/>
        </p:nvSpPr>
        <p:spPr>
          <a:xfrm>
            <a:off x="3829202" y="1159143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관계 추출</a:t>
            </a:r>
          </a:p>
        </p:txBody>
      </p:sp>
    </p:spTree>
    <p:extLst>
      <p:ext uri="{BB962C8B-B14F-4D97-AF65-F5344CB8AC3E}">
        <p14:creationId xmlns:p14="http://schemas.microsoft.com/office/powerpoint/2010/main" val="3263421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19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개념적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023B90-CFC0-6808-23C3-3FA9333CE7BE}"/>
              </a:ext>
            </a:extLst>
          </p:cNvPr>
          <p:cNvSpPr/>
          <p:nvPr/>
        </p:nvSpPr>
        <p:spPr>
          <a:xfrm>
            <a:off x="339835" y="1159143"/>
            <a:ext cx="2653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개체와 속성 추출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023600F-6796-0C78-E264-9DB0AFB1C2CE}"/>
              </a:ext>
            </a:extLst>
          </p:cNvPr>
          <p:cNvSpPr/>
          <p:nvPr/>
        </p:nvSpPr>
        <p:spPr>
          <a:xfrm>
            <a:off x="3126156" y="1313882"/>
            <a:ext cx="570015" cy="2137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29406A-3F5F-0B40-FC83-FFDFE1C4C240}"/>
              </a:ext>
            </a:extLst>
          </p:cNvPr>
          <p:cNvSpPr/>
          <p:nvPr/>
        </p:nvSpPr>
        <p:spPr>
          <a:xfrm>
            <a:off x="3829202" y="1159143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관계 추출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8F23D75-7767-6DAF-F938-FADCAF9C8C45}"/>
              </a:ext>
            </a:extLst>
          </p:cNvPr>
          <p:cNvSpPr/>
          <p:nvPr/>
        </p:nvSpPr>
        <p:spPr>
          <a:xfrm>
            <a:off x="5543115" y="1313882"/>
            <a:ext cx="570015" cy="2137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961EB4-961E-A38E-9B2B-5262DF4D8EA9}"/>
              </a:ext>
            </a:extLst>
          </p:cNvPr>
          <p:cNvSpPr/>
          <p:nvPr/>
        </p:nvSpPr>
        <p:spPr>
          <a:xfrm>
            <a:off x="6246161" y="1159143"/>
            <a:ext cx="3332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E-R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다이어그램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A463DF-A829-722C-98AA-C330055C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24" y="1714344"/>
            <a:ext cx="10221751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15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57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논리적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F124C0-F901-7829-DE3A-B41DF250F767}"/>
              </a:ext>
            </a:extLst>
          </p:cNvPr>
          <p:cNvSpPr/>
          <p:nvPr/>
        </p:nvSpPr>
        <p:spPr>
          <a:xfrm>
            <a:off x="339835" y="1159143"/>
            <a:ext cx="2552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릴레이션 스키마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31363-8C1E-092B-20A3-C41C09DDF3CB}"/>
              </a:ext>
            </a:extLst>
          </p:cNvPr>
          <p:cNvSpPr txBox="1"/>
          <p:nvPr/>
        </p:nvSpPr>
        <p:spPr>
          <a:xfrm>
            <a:off x="163429" y="1959914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유저 릴레이션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85232CE-5814-2275-6140-86B3307E8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612911"/>
              </p:ext>
            </p:extLst>
          </p:nvPr>
        </p:nvGraphicFramePr>
        <p:xfrm>
          <a:off x="2809418" y="1958158"/>
          <a:ext cx="8500497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140729291"/>
                    </a:ext>
                  </a:extLst>
                </a:gridCol>
                <a:gridCol w="1341755">
                  <a:extLst>
                    <a:ext uri="{9D8B030D-6E8A-4147-A177-3AD203B41FA5}">
                      <a16:colId xmlns:a16="http://schemas.microsoft.com/office/drawing/2014/main" val="2507858135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1890738068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3173099272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3873993655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3115090174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1785521077"/>
                    </a:ext>
                  </a:extLst>
                </a:gridCol>
                <a:gridCol w="865505">
                  <a:extLst>
                    <a:ext uri="{9D8B030D-6E8A-4147-A177-3AD203B41FA5}">
                      <a16:colId xmlns:a16="http://schemas.microsoft.com/office/drawing/2014/main" val="880988641"/>
                    </a:ext>
                  </a:extLst>
                </a:gridCol>
                <a:gridCol w="830332">
                  <a:extLst>
                    <a:ext uri="{9D8B030D-6E8A-4147-A177-3AD203B41FA5}">
                      <a16:colId xmlns:a16="http://schemas.microsoft.com/office/drawing/2014/main" val="554285370"/>
                    </a:ext>
                  </a:extLst>
                </a:gridCol>
              </a:tblGrid>
              <a:tr h="212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유저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기업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휴대폰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586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37EAA58-B545-2959-E047-DC05D8AEB226}"/>
              </a:ext>
            </a:extLst>
          </p:cNvPr>
          <p:cNvSpPr txBox="1"/>
          <p:nvPr/>
        </p:nvSpPr>
        <p:spPr>
          <a:xfrm>
            <a:off x="163429" y="2584336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기업 릴레이션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141A879-97E5-9CD9-39F3-43BF1D07D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073467"/>
              </p:ext>
            </p:extLst>
          </p:nvPr>
        </p:nvGraphicFramePr>
        <p:xfrm>
          <a:off x="2809418" y="2583468"/>
          <a:ext cx="5972175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3201842604"/>
                    </a:ext>
                  </a:extLst>
                </a:gridCol>
                <a:gridCol w="865505">
                  <a:extLst>
                    <a:ext uri="{9D8B030D-6E8A-4147-A177-3AD203B41FA5}">
                      <a16:colId xmlns:a16="http://schemas.microsoft.com/office/drawing/2014/main" val="2360058657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3618474841"/>
                    </a:ext>
                  </a:extLst>
                </a:gridCol>
                <a:gridCol w="865505">
                  <a:extLst>
                    <a:ext uri="{9D8B030D-6E8A-4147-A177-3AD203B41FA5}">
                      <a16:colId xmlns:a16="http://schemas.microsoft.com/office/drawing/2014/main" val="3570701159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79670906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578648005"/>
                    </a:ext>
                  </a:extLst>
                </a:gridCol>
              </a:tblGrid>
              <a:tr h="212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사업자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기업명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대표자명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연락처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회사규모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54484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73C8D2B-E184-3B05-532C-22E6DBF8824D}"/>
              </a:ext>
            </a:extLst>
          </p:cNvPr>
          <p:cNvSpPr txBox="1"/>
          <p:nvPr/>
        </p:nvSpPr>
        <p:spPr>
          <a:xfrm>
            <a:off x="163429" y="3208758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채용 게시물 릴레이션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082962C-C95D-5D79-E94F-531B0EA2D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33399"/>
              </p:ext>
            </p:extLst>
          </p:nvPr>
        </p:nvGraphicFramePr>
        <p:xfrm>
          <a:off x="2809418" y="3208778"/>
          <a:ext cx="7324835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14072929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507858135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1890738068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3173099272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3873993655"/>
                    </a:ext>
                  </a:extLst>
                </a:gridCol>
                <a:gridCol w="949435">
                  <a:extLst>
                    <a:ext uri="{9D8B030D-6E8A-4147-A177-3AD203B41FA5}">
                      <a16:colId xmlns:a16="http://schemas.microsoft.com/office/drawing/2014/main" val="3115090174"/>
                    </a:ext>
                  </a:extLst>
                </a:gridCol>
              </a:tblGrid>
              <a:tr h="212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작성기업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상세내용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58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66F2ED4-90E5-E437-004D-D4491897E3BD}"/>
              </a:ext>
            </a:extLst>
          </p:cNvPr>
          <p:cNvSpPr txBox="1"/>
          <p:nvPr/>
        </p:nvSpPr>
        <p:spPr>
          <a:xfrm>
            <a:off x="163429" y="383318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모집 조건 릴레이션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1B3D128-D839-D490-C701-F7E6CA303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485557"/>
              </p:ext>
            </p:extLst>
          </p:nvPr>
        </p:nvGraphicFramePr>
        <p:xfrm>
          <a:off x="2809418" y="3834088"/>
          <a:ext cx="753964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140729291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2507858135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1890738068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3173099272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3873993655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3115090174"/>
                    </a:ext>
                  </a:extLst>
                </a:gridCol>
                <a:gridCol w="1600487">
                  <a:extLst>
                    <a:ext uri="{9D8B030D-6E8A-4147-A177-3AD203B41FA5}">
                      <a16:colId xmlns:a16="http://schemas.microsoft.com/office/drawing/2014/main" val="1785521077"/>
                    </a:ext>
                  </a:extLst>
                </a:gridCol>
              </a:tblGrid>
              <a:tr h="212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학력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모집시작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모집종료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586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F4CC902-1E25-5DFE-1246-46046D66DF0D}"/>
              </a:ext>
            </a:extLst>
          </p:cNvPr>
          <p:cNvSpPr txBox="1"/>
          <p:nvPr/>
        </p:nvSpPr>
        <p:spPr>
          <a:xfrm>
            <a:off x="163429" y="44576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근무 조건 릴레이션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ECD3955-AC0B-D11D-AADC-4B035A5DB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71705"/>
              </p:ext>
            </p:extLst>
          </p:nvPr>
        </p:nvGraphicFramePr>
        <p:xfrm>
          <a:off x="2809418" y="4459398"/>
          <a:ext cx="8748393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14072929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507858135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1890738068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3173099272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3873993655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115090174"/>
                    </a:ext>
                  </a:extLst>
                </a:gridCol>
                <a:gridCol w="1142998">
                  <a:extLst>
                    <a:ext uri="{9D8B030D-6E8A-4147-A177-3AD203B41FA5}">
                      <a16:colId xmlns:a16="http://schemas.microsoft.com/office/drawing/2014/main" val="1785521077"/>
                    </a:ext>
                  </a:extLst>
                </a:gridCol>
              </a:tblGrid>
              <a:tr h="212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게시물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근무요일</a:t>
                      </a:r>
                      <a:endParaRPr lang="ko-KR" altLang="en-US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근무시작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근무종료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급여액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급여형태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586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9B517B9-3C56-6010-6AAB-4585A9320E43}"/>
              </a:ext>
            </a:extLst>
          </p:cNvPr>
          <p:cNvSpPr txBox="1"/>
          <p:nvPr/>
        </p:nvSpPr>
        <p:spPr>
          <a:xfrm>
            <a:off x="163429" y="5082024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채용 게시물 지원 릴레이션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2006804-2E55-1998-FF79-13C41401C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309637"/>
              </p:ext>
            </p:extLst>
          </p:nvPr>
        </p:nvGraphicFramePr>
        <p:xfrm>
          <a:off x="2809419" y="5084708"/>
          <a:ext cx="699373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577">
                  <a:extLst>
                    <a:ext uri="{9D8B030D-6E8A-4147-A177-3AD203B41FA5}">
                      <a16:colId xmlns:a16="http://schemas.microsoft.com/office/drawing/2014/main" val="1140729291"/>
                    </a:ext>
                  </a:extLst>
                </a:gridCol>
                <a:gridCol w="2024380">
                  <a:extLst>
                    <a:ext uri="{9D8B030D-6E8A-4147-A177-3AD203B41FA5}">
                      <a16:colId xmlns:a16="http://schemas.microsoft.com/office/drawing/2014/main" val="2507858135"/>
                    </a:ext>
                  </a:extLst>
                </a:gridCol>
                <a:gridCol w="2024380">
                  <a:extLst>
                    <a:ext uri="{9D8B030D-6E8A-4147-A177-3AD203B41FA5}">
                      <a16:colId xmlns:a16="http://schemas.microsoft.com/office/drawing/2014/main" val="1890738068"/>
                    </a:ext>
                  </a:extLst>
                </a:gridCol>
                <a:gridCol w="724126">
                  <a:extLst>
                    <a:ext uri="{9D8B030D-6E8A-4147-A177-3AD203B41FA5}">
                      <a16:colId xmlns:a16="http://schemas.microsoft.com/office/drawing/2014/main" val="3173099272"/>
                    </a:ext>
                  </a:extLst>
                </a:gridCol>
                <a:gridCol w="1043273">
                  <a:extLst>
                    <a:ext uri="{9D8B030D-6E8A-4147-A177-3AD203B41FA5}">
                      <a16:colId xmlns:a16="http://schemas.microsoft.com/office/drawing/2014/main" val="3873993655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지원번호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지원한 게시물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지원한 유저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586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41A71F9-2D86-8231-54DB-D2BCBC88D53C}"/>
              </a:ext>
            </a:extLst>
          </p:cNvPr>
          <p:cNvSpPr txBox="1"/>
          <p:nvPr/>
        </p:nvSpPr>
        <p:spPr>
          <a:xfrm>
            <a:off x="163429" y="570644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charset="-127"/>
                <a:ea typeface="한수원 한돋움" panose="020B0600000101010101" charset="-127"/>
              </a:rPr>
              <a:t>관심 알바 릴레이션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93B50B1-321A-DDE0-978F-93F3AA845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771745"/>
              </p:ext>
            </p:extLst>
          </p:nvPr>
        </p:nvGraphicFramePr>
        <p:xfrm>
          <a:off x="2809420" y="5710018"/>
          <a:ext cx="657131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1140729291"/>
                    </a:ext>
                  </a:extLst>
                </a:gridCol>
                <a:gridCol w="2024380">
                  <a:extLst>
                    <a:ext uri="{9D8B030D-6E8A-4147-A177-3AD203B41FA5}">
                      <a16:colId xmlns:a16="http://schemas.microsoft.com/office/drawing/2014/main" val="2507858135"/>
                    </a:ext>
                  </a:extLst>
                </a:gridCol>
                <a:gridCol w="2728931">
                  <a:extLst>
                    <a:ext uri="{9D8B030D-6E8A-4147-A177-3AD203B41FA5}">
                      <a16:colId xmlns:a16="http://schemas.microsoft.com/office/drawing/2014/main" val="1890738068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관심 알바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등록한 유저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관심 대상 게시물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5862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3D16BF-4979-264C-67F3-DFE2EF6E1409}"/>
              </a:ext>
            </a:extLst>
          </p:cNvPr>
          <p:cNvSpPr/>
          <p:nvPr/>
        </p:nvSpPr>
        <p:spPr>
          <a:xfrm>
            <a:off x="4149969" y="1954585"/>
            <a:ext cx="1336431" cy="369332"/>
          </a:xfrm>
          <a:prstGeom prst="roundRect">
            <a:avLst/>
          </a:prstGeom>
          <a:noFill/>
          <a:ln w="5715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4042F4-1564-1F02-1BF1-FBAB70AEFA20}"/>
              </a:ext>
            </a:extLst>
          </p:cNvPr>
          <p:cNvGrpSpPr/>
          <p:nvPr/>
        </p:nvGrpSpPr>
        <p:grpSpPr>
          <a:xfrm>
            <a:off x="10150160" y="1161093"/>
            <a:ext cx="1792622" cy="555201"/>
            <a:chOff x="8781593" y="1118286"/>
            <a:chExt cx="1792622" cy="5552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60F7ECE-B7BA-E362-4B15-C64C3B561461}"/>
                </a:ext>
              </a:extLst>
            </p:cNvPr>
            <p:cNvSpPr/>
            <p:nvPr/>
          </p:nvSpPr>
          <p:spPr>
            <a:xfrm>
              <a:off x="8781593" y="1118286"/>
              <a:ext cx="1792622" cy="555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dirty="0">
                  <a:solidFill>
                    <a:schemeClr val="tx1"/>
                  </a:solidFill>
                  <a:latin typeface="한수원 한돋움" panose="020B0600000101010101" charset="-127"/>
                  <a:ea typeface="한수원 한돋움" panose="020B0600000101010101" charset="-127"/>
                </a:rPr>
                <a:t> 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D7ECB3F-B3E3-0F09-B50C-D8B823352066}"/>
                </a:ext>
              </a:extLst>
            </p:cNvPr>
            <p:cNvSpPr/>
            <p:nvPr/>
          </p:nvSpPr>
          <p:spPr>
            <a:xfrm>
              <a:off x="8952081" y="1287530"/>
              <a:ext cx="679939" cy="216712"/>
            </a:xfrm>
            <a:prstGeom prst="roundRect">
              <a:avLst/>
            </a:prstGeom>
            <a:noFill/>
            <a:ln w="57150">
              <a:solidFill>
                <a:srgbClr val="5E97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E7BD65-24BC-2F0E-86FD-A064C9E0F46D}"/>
                </a:ext>
              </a:extLst>
            </p:cNvPr>
            <p:cNvSpPr txBox="1"/>
            <p:nvPr/>
          </p:nvSpPr>
          <p:spPr>
            <a:xfrm>
              <a:off x="9729334" y="1222866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tx1"/>
                  </a:solidFill>
                  <a:latin typeface="한수원 한돋움" panose="020B0600000101010101" charset="-127"/>
                  <a:ea typeface="한수원 한돋움" panose="020B0600000101010101" charset="-127"/>
                </a:rPr>
                <a:t>외래키</a:t>
              </a:r>
              <a:endParaRPr lang="ko-KR" altLang="en-US" dirty="0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10EFA02-2535-B83E-C537-1FB074890B15}"/>
              </a:ext>
            </a:extLst>
          </p:cNvPr>
          <p:cNvSpPr/>
          <p:nvPr/>
        </p:nvSpPr>
        <p:spPr>
          <a:xfrm>
            <a:off x="4149969" y="3188168"/>
            <a:ext cx="3317631" cy="386370"/>
          </a:xfrm>
          <a:prstGeom prst="roundRect">
            <a:avLst/>
          </a:prstGeom>
          <a:noFill/>
          <a:ln w="5715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6ED7646-BC1E-E796-4A6D-CD44B26EB5FC}"/>
              </a:ext>
            </a:extLst>
          </p:cNvPr>
          <p:cNvSpPr/>
          <p:nvPr/>
        </p:nvSpPr>
        <p:spPr>
          <a:xfrm>
            <a:off x="2796281" y="3825049"/>
            <a:ext cx="1336431" cy="374799"/>
          </a:xfrm>
          <a:prstGeom prst="roundRect">
            <a:avLst/>
          </a:prstGeom>
          <a:noFill/>
          <a:ln w="5715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D390D6E-1C8B-52B9-308E-436BC6E3C1B6}"/>
              </a:ext>
            </a:extLst>
          </p:cNvPr>
          <p:cNvSpPr/>
          <p:nvPr/>
        </p:nvSpPr>
        <p:spPr>
          <a:xfrm>
            <a:off x="2796280" y="4427218"/>
            <a:ext cx="1336431" cy="406979"/>
          </a:xfrm>
          <a:prstGeom prst="roundRect">
            <a:avLst/>
          </a:prstGeom>
          <a:noFill/>
          <a:ln w="5715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E3FCF40-6C3A-6C74-C6F3-C2110756C3E0}"/>
              </a:ext>
            </a:extLst>
          </p:cNvPr>
          <p:cNvSpPr/>
          <p:nvPr/>
        </p:nvSpPr>
        <p:spPr>
          <a:xfrm>
            <a:off x="3962400" y="5055212"/>
            <a:ext cx="4091354" cy="406979"/>
          </a:xfrm>
          <a:prstGeom prst="roundRect">
            <a:avLst/>
          </a:prstGeom>
          <a:noFill/>
          <a:ln w="5715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52D0554-4DB6-5C70-0D53-27497866B3BC}"/>
              </a:ext>
            </a:extLst>
          </p:cNvPr>
          <p:cNvSpPr/>
          <p:nvPr/>
        </p:nvSpPr>
        <p:spPr>
          <a:xfrm>
            <a:off x="4618894" y="5688255"/>
            <a:ext cx="4761841" cy="406979"/>
          </a:xfrm>
          <a:prstGeom prst="roundRect">
            <a:avLst/>
          </a:prstGeom>
          <a:noFill/>
          <a:ln w="5715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2350"/>
            <a:ext cx="1257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88334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2350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논리적 설계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34594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F124C0-F901-7829-DE3A-B41DF250F767}"/>
              </a:ext>
            </a:extLst>
          </p:cNvPr>
          <p:cNvSpPr/>
          <p:nvPr/>
        </p:nvSpPr>
        <p:spPr>
          <a:xfrm>
            <a:off x="339835" y="1159143"/>
            <a:ext cx="2552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릴레이션 스키마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BDE1DC-E21D-A00E-924E-5BB5DC06E6DC}"/>
              </a:ext>
            </a:extLst>
          </p:cNvPr>
          <p:cNvSpPr/>
          <p:nvPr/>
        </p:nvSpPr>
        <p:spPr>
          <a:xfrm>
            <a:off x="3126156" y="1313882"/>
            <a:ext cx="570015" cy="2137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6A10AE-D4F3-6BA1-135E-FF8E3021E5CA}"/>
              </a:ext>
            </a:extLst>
          </p:cNvPr>
          <p:cNvSpPr/>
          <p:nvPr/>
        </p:nvSpPr>
        <p:spPr>
          <a:xfrm>
            <a:off x="3829202" y="1159143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테이블 명세서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유저 테이블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B09BAF-ABDA-AC2A-B683-9BDC34DF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573997"/>
              </p:ext>
            </p:extLst>
          </p:nvPr>
        </p:nvGraphicFramePr>
        <p:xfrm>
          <a:off x="417566" y="1843193"/>
          <a:ext cx="11304533" cy="4621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5207">
                  <a:extLst>
                    <a:ext uri="{9D8B030D-6E8A-4147-A177-3AD203B41FA5}">
                      <a16:colId xmlns:a16="http://schemas.microsoft.com/office/drawing/2014/main" val="177009161"/>
                    </a:ext>
                  </a:extLst>
                </a:gridCol>
                <a:gridCol w="2038572">
                  <a:extLst>
                    <a:ext uri="{9D8B030D-6E8A-4147-A177-3AD203B41FA5}">
                      <a16:colId xmlns:a16="http://schemas.microsoft.com/office/drawing/2014/main" val="1359399910"/>
                    </a:ext>
                  </a:extLst>
                </a:gridCol>
                <a:gridCol w="1818803">
                  <a:extLst>
                    <a:ext uri="{9D8B030D-6E8A-4147-A177-3AD203B41FA5}">
                      <a16:colId xmlns:a16="http://schemas.microsoft.com/office/drawing/2014/main" val="3894192316"/>
                    </a:ext>
                  </a:extLst>
                </a:gridCol>
                <a:gridCol w="1293267">
                  <a:extLst>
                    <a:ext uri="{9D8B030D-6E8A-4147-A177-3AD203B41FA5}">
                      <a16:colId xmlns:a16="http://schemas.microsoft.com/office/drawing/2014/main" val="2626085366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905530416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4043035292"/>
                    </a:ext>
                  </a:extLst>
                </a:gridCol>
                <a:gridCol w="886004">
                  <a:extLst>
                    <a:ext uri="{9D8B030D-6E8A-4147-A177-3AD203B41FA5}">
                      <a16:colId xmlns:a16="http://schemas.microsoft.com/office/drawing/2014/main" val="2978815093"/>
                    </a:ext>
                  </a:extLst>
                </a:gridCol>
                <a:gridCol w="1630672">
                  <a:extLst>
                    <a:ext uri="{9D8B030D-6E8A-4147-A177-3AD203B41FA5}">
                      <a16:colId xmlns:a16="http://schemas.microsoft.com/office/drawing/2014/main" val="1741125893"/>
                    </a:ext>
                  </a:extLst>
                </a:gridCol>
              </a:tblGrid>
              <a:tr h="4201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8442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테이터</a:t>
                      </a:r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기본키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외래키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E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5501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유저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PK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406607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to_company_id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속해있는</a:t>
                      </a:r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 기업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O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FK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269161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is_company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기업유저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TINYINT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O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0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876313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password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VARCHAR(50)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777779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name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VARCHAR(10)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094260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birth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INT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O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65912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sex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VARCHAR(4)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O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68417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email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VARCHAR(30)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916308"/>
                  </a:ext>
                </a:extLst>
              </a:tr>
              <a:tr h="420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phone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휴대폰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VARCHAR(20)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수원 한돋움" panose="020B0600000101010101" charset="-127"/>
                          <a:ea typeface="한수원 한돋움" panose="020B0600000101010101" charset="-127"/>
                        </a:rPr>
                        <a:t>X</a:t>
                      </a:r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수원 한돋움" panose="020B0600000101010101" charset="-127"/>
                        <a:ea typeface="한수원 한돋움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143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786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1.2|0|3.1|2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3761</TotalTime>
  <Words>1986</Words>
  <Application>Microsoft Office PowerPoint</Application>
  <PresentationFormat>와이드스크린</PresentationFormat>
  <Paragraphs>533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한수원 한돋움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은주</dc:creator>
  <cp:lastModifiedBy>Lee YJ</cp:lastModifiedBy>
  <cp:revision>637</cp:revision>
  <dcterms:created xsi:type="dcterms:W3CDTF">2018-12-01T01:21:28Z</dcterms:created>
  <dcterms:modified xsi:type="dcterms:W3CDTF">2022-06-19T15:18:56Z</dcterms:modified>
</cp:coreProperties>
</file>